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716" r:id="rId2"/>
  </p:sldMasterIdLst>
  <p:notesMasterIdLst>
    <p:notesMasterId r:id="rId20"/>
  </p:notesMasterIdLst>
  <p:handoutMasterIdLst>
    <p:handoutMasterId r:id="rId21"/>
  </p:handoutMasterIdLst>
  <p:sldIdLst>
    <p:sldId id="256" r:id="rId3"/>
    <p:sldId id="275" r:id="rId4"/>
    <p:sldId id="2932" r:id="rId5"/>
    <p:sldId id="2933" r:id="rId6"/>
    <p:sldId id="2934" r:id="rId7"/>
    <p:sldId id="2935" r:id="rId8"/>
    <p:sldId id="2936" r:id="rId9"/>
    <p:sldId id="2937" r:id="rId10"/>
    <p:sldId id="2938" r:id="rId11"/>
    <p:sldId id="2939" r:id="rId12"/>
    <p:sldId id="2946" r:id="rId13"/>
    <p:sldId id="2943" r:id="rId14"/>
    <p:sldId id="2947" r:id="rId15"/>
    <p:sldId id="2940" r:id="rId16"/>
    <p:sldId id="2941" r:id="rId17"/>
    <p:sldId id="2942" r:id="rId18"/>
    <p:sldId id="274" r:id="rId19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e Iriondo" initials="AI" lastIdx="4" clrIdx="0">
    <p:extLst>
      <p:ext uri="{19B8F6BF-5375-455C-9EA6-DF929625EA0E}">
        <p15:presenceInfo xmlns:p15="http://schemas.microsoft.com/office/powerpoint/2012/main" userId="S::airiondo@azti.es::bf70e35e-edd0-44c2-a45c-600bd25bc48a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75088" autoAdjust="0"/>
  </p:normalViewPr>
  <p:slideViewPr>
    <p:cSldViewPr snapToGrid="0">
      <p:cViewPr varScale="1">
        <p:scale>
          <a:sx n="82" d="100"/>
          <a:sy n="82" d="100"/>
        </p:scale>
        <p:origin x="73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3" d="100"/>
          <a:sy n="63" d="100"/>
        </p:scale>
        <p:origin x="3134" y="5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commentAuthors" Target="commentAuthor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200" b="0" i="0" baseline="0" dirty="0">
                <a:effectLst/>
              </a:rPr>
              <a:t>EVHOE survey Index (standard </a:t>
            </a:r>
            <a:r>
              <a:rPr lang="en-US" sz="1200" b="0" i="0" baseline="0" dirty="0" err="1">
                <a:effectLst/>
              </a:rPr>
              <a:t>desviation</a:t>
            </a:r>
            <a:r>
              <a:rPr lang="en-US" sz="1200" b="0" i="0" baseline="0" dirty="0">
                <a:effectLst/>
              </a:rPr>
              <a:t>) </a:t>
            </a:r>
            <a:endParaRPr lang="en-GB" sz="1200" dirty="0">
              <a:effectLst/>
            </a:endParaRPr>
          </a:p>
          <a:p>
            <a:pPr>
              <a:defRPr sz="1200"/>
            </a:pPr>
            <a:r>
              <a:rPr lang="en-US" sz="1200" b="0" i="1" baseline="0" dirty="0" err="1">
                <a:effectLst/>
              </a:rPr>
              <a:t>Loligo</a:t>
            </a:r>
            <a:r>
              <a:rPr lang="en-US" sz="1200" b="0" i="1" baseline="0" dirty="0">
                <a:effectLst/>
              </a:rPr>
              <a:t> vulgaris</a:t>
            </a:r>
            <a:endParaRPr lang="en-GB" sz="1200" i="1" dirty="0">
              <a:effectLst/>
            </a:endParaRPr>
          </a:p>
        </c:rich>
      </c:tx>
      <c:layout>
        <c:manualLayout>
          <c:xMode val="edge"/>
          <c:yMode val="edge"/>
          <c:x val="0.25652036918505755"/>
          <c:y val="2.832575059256259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errBars>
            <c:errDir val="y"/>
            <c:errBarType val="both"/>
            <c:errValType val="cust"/>
            <c:noEndCap val="0"/>
            <c:plus>
              <c:numRef>
                <c:f>Index_mean_sd!$J$3:$J$27</c:f>
                <c:numCache>
                  <c:formatCode>General</c:formatCode>
                  <c:ptCount val="25"/>
                  <c:pt idx="0">
                    <c:v>0.37800268294333311</c:v>
                  </c:pt>
                  <c:pt idx="1">
                    <c:v>1.1392277242455648</c:v>
                  </c:pt>
                  <c:pt idx="2">
                    <c:v>1.0694980045851969</c:v>
                  </c:pt>
                  <c:pt idx="3">
                    <c:v>0.42505678626988191</c:v>
                  </c:pt>
                  <c:pt idx="4">
                    <c:v>0.35644449646939214</c:v>
                  </c:pt>
                  <c:pt idx="5">
                    <c:v>1.8673385930652826</c:v>
                  </c:pt>
                  <c:pt idx="6">
                    <c:v>0.48618232715315807</c:v>
                  </c:pt>
                  <c:pt idx="7">
                    <c:v>1.0499322575375887</c:v>
                  </c:pt>
                  <c:pt idx="8">
                    <c:v>0.17958739778518887</c:v>
                  </c:pt>
                  <c:pt idx="9">
                    <c:v>0.81299752188437746</c:v>
                  </c:pt>
                  <c:pt idx="10">
                    <c:v>0.5896562633309137</c:v>
                  </c:pt>
                  <c:pt idx="11">
                    <c:v>1.0620427441952565</c:v>
                  </c:pt>
                  <c:pt idx="12">
                    <c:v>0.79464476466960887</c:v>
                  </c:pt>
                  <c:pt idx="13">
                    <c:v>0.53640448678387909</c:v>
                  </c:pt>
                  <c:pt idx="14">
                    <c:v>0.41910904448889796</c:v>
                  </c:pt>
                  <c:pt idx="15">
                    <c:v>0.30916758178730319</c:v>
                  </c:pt>
                  <c:pt idx="16">
                    <c:v>0.87692686435348766</c:v>
                  </c:pt>
                  <c:pt idx="17">
                    <c:v>1.4892565571503893</c:v>
                  </c:pt>
                  <c:pt idx="18">
                    <c:v>2.0280194296226641</c:v>
                  </c:pt>
                  <c:pt idx="19">
                    <c:v>0.99369587622034272</c:v>
                  </c:pt>
                  <c:pt idx="20">
                    <c:v>0.85965109201349821</c:v>
                  </c:pt>
                  <c:pt idx="21">
                    <c:v>0.99498743710661997</c:v>
                  </c:pt>
                  <c:pt idx="22">
                    <c:v>1.3076696830622021</c:v>
                  </c:pt>
                  <c:pt idx="24">
                    <c:v>0</c:v>
                  </c:pt>
                </c:numCache>
              </c:numRef>
            </c:plus>
            <c:minus>
              <c:numRef>
                <c:f>Index_mean_sd!$J$3:$J$27</c:f>
                <c:numCache>
                  <c:formatCode>General</c:formatCode>
                  <c:ptCount val="25"/>
                  <c:pt idx="0">
                    <c:v>0.37800268294333311</c:v>
                  </c:pt>
                  <c:pt idx="1">
                    <c:v>1.1392277242455648</c:v>
                  </c:pt>
                  <c:pt idx="2">
                    <c:v>1.0694980045851969</c:v>
                  </c:pt>
                  <c:pt idx="3">
                    <c:v>0.42505678626988191</c:v>
                  </c:pt>
                  <c:pt idx="4">
                    <c:v>0.35644449646939214</c:v>
                  </c:pt>
                  <c:pt idx="5">
                    <c:v>1.8673385930652826</c:v>
                  </c:pt>
                  <c:pt idx="6">
                    <c:v>0.48618232715315807</c:v>
                  </c:pt>
                  <c:pt idx="7">
                    <c:v>1.0499322575375887</c:v>
                  </c:pt>
                  <c:pt idx="8">
                    <c:v>0.17958739778518887</c:v>
                  </c:pt>
                  <c:pt idx="9">
                    <c:v>0.81299752188437746</c:v>
                  </c:pt>
                  <c:pt idx="10">
                    <c:v>0.5896562633309137</c:v>
                  </c:pt>
                  <c:pt idx="11">
                    <c:v>1.0620427441952565</c:v>
                  </c:pt>
                  <c:pt idx="12">
                    <c:v>0.79464476466960887</c:v>
                  </c:pt>
                  <c:pt idx="13">
                    <c:v>0.53640448678387909</c:v>
                  </c:pt>
                  <c:pt idx="14">
                    <c:v>0.41910904448889796</c:v>
                  </c:pt>
                  <c:pt idx="15">
                    <c:v>0.30916758178730319</c:v>
                  </c:pt>
                  <c:pt idx="16">
                    <c:v>0.87692686435348766</c:v>
                  </c:pt>
                  <c:pt idx="17">
                    <c:v>1.4892565571503893</c:v>
                  </c:pt>
                  <c:pt idx="18">
                    <c:v>2.0280194296226641</c:v>
                  </c:pt>
                  <c:pt idx="19">
                    <c:v>0.99369587622034272</c:v>
                  </c:pt>
                  <c:pt idx="20">
                    <c:v>0.85965109201349821</c:v>
                  </c:pt>
                  <c:pt idx="21">
                    <c:v>0.99498743710661997</c:v>
                  </c:pt>
                  <c:pt idx="22">
                    <c:v>1.3076696830622021</c:v>
                  </c:pt>
                  <c:pt idx="24">
                    <c:v>0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numRef>
              <c:f>Index_mean_sd!$A$3:$A$28</c:f>
              <c:numCache>
                <c:formatCode>General</c:formatCode>
                <c:ptCount val="26"/>
                <c:pt idx="0">
                  <c:v>1992</c:v>
                </c:pt>
                <c:pt idx="1">
                  <c:v>1994</c:v>
                </c:pt>
                <c:pt idx="2">
                  <c:v>1995</c:v>
                </c:pt>
                <c:pt idx="3">
                  <c:v>1997</c:v>
                </c:pt>
                <c:pt idx="4">
                  <c:v>1998</c:v>
                </c:pt>
                <c:pt idx="5">
                  <c:v>1999</c:v>
                </c:pt>
                <c:pt idx="6">
                  <c:v>2000</c:v>
                </c:pt>
                <c:pt idx="7">
                  <c:v>2001</c:v>
                </c:pt>
                <c:pt idx="8">
                  <c:v>2002</c:v>
                </c:pt>
                <c:pt idx="9">
                  <c:v>2003</c:v>
                </c:pt>
                <c:pt idx="10">
                  <c:v>2004</c:v>
                </c:pt>
                <c:pt idx="11">
                  <c:v>2005</c:v>
                </c:pt>
                <c:pt idx="12">
                  <c:v>2006</c:v>
                </c:pt>
                <c:pt idx="13">
                  <c:v>2007</c:v>
                </c:pt>
                <c:pt idx="14">
                  <c:v>2008</c:v>
                </c:pt>
                <c:pt idx="15">
                  <c:v>2009</c:v>
                </c:pt>
                <c:pt idx="16">
                  <c:v>2010</c:v>
                </c:pt>
                <c:pt idx="17">
                  <c:v>2011</c:v>
                </c:pt>
                <c:pt idx="18">
                  <c:v>2012</c:v>
                </c:pt>
                <c:pt idx="19">
                  <c:v>2013</c:v>
                </c:pt>
                <c:pt idx="20">
                  <c:v>2014</c:v>
                </c:pt>
                <c:pt idx="21">
                  <c:v>2015</c:v>
                </c:pt>
                <c:pt idx="22">
                  <c:v>2016</c:v>
                </c:pt>
                <c:pt idx="23">
                  <c:v>2017</c:v>
                </c:pt>
                <c:pt idx="24">
                  <c:v>2018</c:v>
                </c:pt>
                <c:pt idx="25">
                  <c:v>2019</c:v>
                </c:pt>
              </c:numCache>
            </c:numRef>
          </c:cat>
          <c:val>
            <c:numRef>
              <c:f>Index_mean_sd!$E$3:$E$28</c:f>
              <c:numCache>
                <c:formatCode>0.0000</c:formatCode>
                <c:ptCount val="26"/>
                <c:pt idx="0">
                  <c:v>1.9405616148610667</c:v>
                </c:pt>
                <c:pt idx="1">
                  <c:v>4.538032744599505</c:v>
                </c:pt>
                <c:pt idx="2">
                  <c:v>3.2289786563622451</c:v>
                </c:pt>
                <c:pt idx="3">
                  <c:v>1.4853269298097747</c:v>
                </c:pt>
                <c:pt idx="4">
                  <c:v>1.3895077002208704</c:v>
                </c:pt>
                <c:pt idx="5">
                  <c:v>4.2012317840784021</c:v>
                </c:pt>
                <c:pt idx="6">
                  <c:v>0.65855912075277612</c:v>
                </c:pt>
                <c:pt idx="7">
                  <c:v>2.6303340292275572</c:v>
                </c:pt>
                <c:pt idx="8">
                  <c:v>0.61847756497534112</c:v>
                </c:pt>
                <c:pt idx="9">
                  <c:v>2.7462963017826896</c:v>
                </c:pt>
                <c:pt idx="10">
                  <c:v>1.0452077092977521</c:v>
                </c:pt>
                <c:pt idx="11">
                  <c:v>1.8355320565187137</c:v>
                </c:pt>
                <c:pt idx="12">
                  <c:v>2.6181190811170616</c:v>
                </c:pt>
                <c:pt idx="13">
                  <c:v>3.1912722761792383</c:v>
                </c:pt>
                <c:pt idx="14">
                  <c:v>2.4677466339898944</c:v>
                </c:pt>
                <c:pt idx="15">
                  <c:v>1.0387676620979698</c:v>
                </c:pt>
                <c:pt idx="16">
                  <c:v>4.6694992140274332</c:v>
                </c:pt>
                <c:pt idx="17">
                  <c:v>6.2822940801382696</c:v>
                </c:pt>
                <c:pt idx="18">
                  <c:v>9.5521545458194002</c:v>
                </c:pt>
                <c:pt idx="19">
                  <c:v>2.2595665032828052</c:v>
                </c:pt>
                <c:pt idx="20">
                  <c:v>2.8746999999999998</c:v>
                </c:pt>
                <c:pt idx="21">
                  <c:v>2.96</c:v>
                </c:pt>
                <c:pt idx="22">
                  <c:v>6.19</c:v>
                </c:pt>
                <c:pt idx="24">
                  <c:v>1.54</c:v>
                </c:pt>
                <c:pt idx="25" formatCode="0.000">
                  <c:v>3.15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F60-4E17-AF41-DC19A842E02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57297904"/>
        <c:axId val="657301184"/>
      </c:lineChart>
      <c:catAx>
        <c:axId val="6572979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57301184"/>
        <c:crosses val="autoZero"/>
        <c:auto val="1"/>
        <c:lblAlgn val="ctr"/>
        <c:lblOffset val="100"/>
        <c:noMultiLvlLbl val="0"/>
      </c:catAx>
      <c:valAx>
        <c:axId val="6573011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 sz="1100" b="0" i="0" baseline="0">
                    <a:effectLst/>
                  </a:rPr>
                  <a:t>CPUE (kg / 30 min tow)</a:t>
                </a:r>
                <a:endParaRPr lang="en-GB" sz="600">
                  <a:effectLst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00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5729790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40" b="0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en-US" sz="1400" dirty="0"/>
              <a:t>Total landings 8abd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prstClr val="black">
                    <a:lumMod val="65000"/>
                    <a:lumOff val="35000"/>
                  </a:prstClr>
                </a:solidFill>
              </a:defRPr>
            </a:pPr>
            <a:r>
              <a:rPr lang="en-US" sz="1400" b="0" i="1" baseline="0" dirty="0" err="1">
                <a:effectLst/>
              </a:rPr>
              <a:t>Loligo</a:t>
            </a:r>
            <a:r>
              <a:rPr lang="en-US" sz="1400" b="0" i="1" baseline="0" dirty="0">
                <a:effectLst/>
              </a:rPr>
              <a:t> vulgaris </a:t>
            </a:r>
            <a:endParaRPr lang="en-GB" sz="1400" dirty="0">
              <a:effectLst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lvl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1440" b="0" i="0" u="none" strike="noStrike" kern="1200" spc="0" baseline="0">
              <a:solidFill>
                <a:prstClr val="black">
                  <a:lumMod val="65000"/>
                  <a:lumOff val="35000"/>
                </a:prst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LANDINGS_8abd_ASC_2019!$B$16</c:f>
              <c:strCache>
                <c:ptCount val="1"/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LANDINGS_8abd_ASC_2019!$C$4:$Y$4</c:f>
              <c:numCache>
                <c:formatCode>General</c:formatCode>
                <c:ptCount val="23"/>
                <c:pt idx="0">
                  <c:v>1997</c:v>
                </c:pt>
                <c:pt idx="1">
                  <c:v>1998</c:v>
                </c:pt>
                <c:pt idx="2">
                  <c:v>1999</c:v>
                </c:pt>
                <c:pt idx="3">
                  <c:v>2000</c:v>
                </c:pt>
                <c:pt idx="4">
                  <c:v>2001</c:v>
                </c:pt>
                <c:pt idx="5">
                  <c:v>2002</c:v>
                </c:pt>
                <c:pt idx="6">
                  <c:v>2003</c:v>
                </c:pt>
                <c:pt idx="7">
                  <c:v>2004</c:v>
                </c:pt>
                <c:pt idx="8">
                  <c:v>2005</c:v>
                </c:pt>
                <c:pt idx="9">
                  <c:v>2006</c:v>
                </c:pt>
                <c:pt idx="10">
                  <c:v>2007</c:v>
                </c:pt>
                <c:pt idx="11">
                  <c:v>2008</c:v>
                </c:pt>
                <c:pt idx="12">
                  <c:v>2009</c:v>
                </c:pt>
                <c:pt idx="13">
                  <c:v>2010</c:v>
                </c:pt>
                <c:pt idx="14">
                  <c:v>2011</c:v>
                </c:pt>
                <c:pt idx="15">
                  <c:v>2012</c:v>
                </c:pt>
                <c:pt idx="16">
                  <c:v>2013</c:v>
                </c:pt>
                <c:pt idx="17">
                  <c:v>2014</c:v>
                </c:pt>
                <c:pt idx="18">
                  <c:v>2015</c:v>
                </c:pt>
                <c:pt idx="19">
                  <c:v>2016</c:v>
                </c:pt>
                <c:pt idx="20">
                  <c:v>2017</c:v>
                </c:pt>
                <c:pt idx="21">
                  <c:v>2018</c:v>
                </c:pt>
                <c:pt idx="22">
                  <c:v>2019</c:v>
                </c:pt>
              </c:numCache>
            </c:numRef>
          </c:cat>
          <c:val>
            <c:numRef>
              <c:f>LANDINGS_8abd_ASC_2019!$C$16:$Y$16</c:f>
              <c:numCache>
                <c:formatCode>0</c:formatCode>
                <c:ptCount val="23"/>
                <c:pt idx="0">
                  <c:v>1095.1135044146347</c:v>
                </c:pt>
                <c:pt idx="1">
                  <c:v>651.63397712695007</c:v>
                </c:pt>
                <c:pt idx="2">
                  <c:v>1319.2898422728833</c:v>
                </c:pt>
                <c:pt idx="3">
                  <c:v>645.5476064508631</c:v>
                </c:pt>
                <c:pt idx="4">
                  <c:v>626.18252304263603</c:v>
                </c:pt>
                <c:pt idx="5">
                  <c:v>438.65707303932845</c:v>
                </c:pt>
                <c:pt idx="6">
                  <c:v>846.33827440698929</c:v>
                </c:pt>
                <c:pt idx="7">
                  <c:v>610.58636019715209</c:v>
                </c:pt>
                <c:pt idx="8">
                  <c:v>738.60856764865468</c:v>
                </c:pt>
                <c:pt idx="9">
                  <c:v>1352.1344279455905</c:v>
                </c:pt>
                <c:pt idx="10">
                  <c:v>1104.9747235418974</c:v>
                </c:pt>
                <c:pt idx="11">
                  <c:v>225.95992551922839</c:v>
                </c:pt>
                <c:pt idx="12">
                  <c:v>785.37872371946776</c:v>
                </c:pt>
                <c:pt idx="13">
                  <c:v>2280.4442489840731</c:v>
                </c:pt>
                <c:pt idx="14">
                  <c:v>2488.1444269551253</c:v>
                </c:pt>
                <c:pt idx="15">
                  <c:v>4309.9564891374894</c:v>
                </c:pt>
                <c:pt idx="16">
                  <c:v>1080.0124315532332</c:v>
                </c:pt>
                <c:pt idx="17">
                  <c:v>1247.2855470536217</c:v>
                </c:pt>
                <c:pt idx="18">
                  <c:v>1924.606791661972</c:v>
                </c:pt>
                <c:pt idx="19">
                  <c:v>1899.2052109269675</c:v>
                </c:pt>
                <c:pt idx="20">
                  <c:v>1167.255427630789</c:v>
                </c:pt>
                <c:pt idx="21">
                  <c:v>842.72443376884451</c:v>
                </c:pt>
                <c:pt idx="22">
                  <c:v>796.75244224137953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0B8-4C52-8D24-CC40625E887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97756456"/>
        <c:axId val="697750224"/>
      </c:lineChart>
      <c:catAx>
        <c:axId val="6977564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97750224"/>
        <c:crosses val="autoZero"/>
        <c:auto val="1"/>
        <c:lblAlgn val="ctr"/>
        <c:lblOffset val="100"/>
        <c:noMultiLvlLbl val="0"/>
      </c:catAx>
      <c:valAx>
        <c:axId val="6977502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/>
                  <a:t>tonnes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9775645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200"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42CF1226-5998-4F88-AF20-293DF9A2DE4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C47DA551-57AB-4722-92EC-51C1C8BFED4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0FE0A1-D853-4674-9EE5-7D550DB6E7AC}" type="datetimeFigureOut">
              <a:rPr lang="es-ES" smtClean="0"/>
              <a:t>29/09/2020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F373F801-1299-4843-A66B-C9D1911B5D5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5B7BF7E-B3C9-4657-96FC-96363838F48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AE56C9-2D68-4569-A397-3CEE37E4703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985022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B9E3BD-9D42-4F69-AB76-3F9F67229033}" type="datetimeFigureOut">
              <a:rPr lang="es-ES" smtClean="0"/>
              <a:t>29/09/2020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134563-BEC0-4AF2-A7D1-AC6AD441F21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598222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389286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Aft>
                <a:spcPts val="0"/>
              </a:spcAft>
            </a:pPr>
            <a:r>
              <a:rPr lang="es-ES" sz="12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El parámetro n nos da la forma de la curva de producción. Cuando n=2 se corresponde con el modelo de </a:t>
            </a:r>
            <a:r>
              <a:rPr lang="es-ES" sz="1200" dirty="0" err="1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Schaeffer</a:t>
            </a:r>
            <a:r>
              <a:rPr lang="es-ES" sz="12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y la curva es simétrica. Biológicamente es discutible si la curva es simétrica o no, pero si no se puede estimar bien ese parámetro es una asunción bastante común. En el artículo de Pedersen and </a:t>
            </a:r>
            <a:r>
              <a:rPr lang="es-ES" sz="1200" dirty="0" err="1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Berg</a:t>
            </a:r>
            <a:r>
              <a:rPr lang="es-ES" sz="12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(2016) en el ejercicio de simulación, ellos ponen algo así: </a:t>
            </a:r>
            <a:endParaRPr lang="en-GB" sz="12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spcAft>
                <a:spcPts val="0"/>
              </a:spcAft>
            </a:pPr>
            <a:r>
              <a:rPr lang="es-ES" sz="12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 </a:t>
            </a:r>
            <a:endParaRPr lang="en-GB" sz="12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spcAft>
                <a:spcPts val="0"/>
              </a:spcAft>
            </a:pPr>
            <a:r>
              <a:rPr lang="en-GB" sz="1200" i="1" dirty="0">
                <a:effectLst/>
                <a:latin typeface="AdvPSPH-R"/>
                <a:ea typeface="Calibri" panose="020F0502020204030204" pitchFamily="34" charset="0"/>
              </a:rPr>
              <a:t>We assessed to which extent models of different</a:t>
            </a:r>
            <a:r>
              <a:rPr lang="en-GB" sz="1200" i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GB" sz="1200" i="1" dirty="0">
                <a:effectLst/>
                <a:latin typeface="AdvPSPH-R"/>
                <a:ea typeface="Calibri" panose="020F0502020204030204" pitchFamily="34" charset="0"/>
              </a:rPr>
              <a:t>complexity were identifiable given the data by first</a:t>
            </a:r>
            <a:r>
              <a:rPr lang="en-GB" sz="1200" i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GB" sz="1200" i="1" dirty="0">
                <a:effectLst/>
                <a:latin typeface="AdvPSPH-R"/>
                <a:ea typeface="Calibri" panose="020F0502020204030204" pitchFamily="34" charset="0"/>
              </a:rPr>
              <a:t>estimating a baseline model with a spline-based</a:t>
            </a:r>
            <a:endParaRPr lang="en-GB" sz="1200" i="1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spcAft>
                <a:spcPts val="0"/>
              </a:spcAft>
            </a:pPr>
            <a:r>
              <a:rPr lang="en-GB" sz="1200" i="1" dirty="0">
                <a:effectLst/>
                <a:latin typeface="AdvPSPH-R"/>
                <a:ea typeface="Calibri" panose="020F0502020204030204" pitchFamily="34" charset="0"/>
              </a:rPr>
              <a:t>seasonal representation while fixing </a:t>
            </a:r>
            <a:r>
              <a:rPr lang="en-GB" sz="1200" i="1" dirty="0">
                <a:effectLst/>
                <a:latin typeface="AdvPSMP10"/>
                <a:ea typeface="Calibri" panose="020F0502020204030204" pitchFamily="34" charset="0"/>
              </a:rPr>
              <a:t>a </a:t>
            </a:r>
            <a:r>
              <a:rPr lang="en-GB" sz="1200" i="1" dirty="0">
                <a:effectLst/>
                <a:latin typeface="AdvTTec369687"/>
                <a:ea typeface="Calibri" panose="020F0502020204030204" pitchFamily="34" charset="0"/>
              </a:rPr>
              <a:t>= </a:t>
            </a:r>
            <a:r>
              <a:rPr lang="en-GB" sz="1200" i="1" dirty="0">
                <a:effectLst/>
                <a:latin typeface="AdvPSPH-R"/>
                <a:ea typeface="Calibri" panose="020F0502020204030204" pitchFamily="34" charset="0"/>
              </a:rPr>
              <a:t>1 and</a:t>
            </a:r>
            <a:r>
              <a:rPr lang="en-GB" sz="1200" i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GB" sz="1200" i="1" dirty="0">
                <a:effectLst/>
                <a:latin typeface="AdvPSPH-I"/>
                <a:ea typeface="Calibri" panose="020F0502020204030204" pitchFamily="34" charset="0"/>
              </a:rPr>
              <a:t>n </a:t>
            </a:r>
            <a:r>
              <a:rPr lang="en-GB" sz="1200" i="1" dirty="0">
                <a:effectLst/>
                <a:latin typeface="AdvTTec369687"/>
                <a:ea typeface="Calibri" panose="020F0502020204030204" pitchFamily="34" charset="0"/>
              </a:rPr>
              <a:t>= </a:t>
            </a:r>
            <a:r>
              <a:rPr lang="en-GB" sz="1200" i="1" dirty="0">
                <a:effectLst/>
                <a:latin typeface="AdvPSPH-R"/>
                <a:ea typeface="Calibri" panose="020F0502020204030204" pitchFamily="34" charset="0"/>
              </a:rPr>
              <a:t>2, which are standard assumptions (Ono </a:t>
            </a:r>
            <a:r>
              <a:rPr lang="en-GB" sz="1200" i="1" dirty="0">
                <a:effectLst/>
                <a:latin typeface="AdvPSPH-I"/>
                <a:ea typeface="Calibri" panose="020F0502020204030204" pitchFamily="34" charset="0"/>
              </a:rPr>
              <a:t>et al.</a:t>
            </a:r>
            <a:r>
              <a:rPr lang="en-GB" sz="1200" i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GB" sz="1200" i="1" dirty="0">
                <a:effectLst/>
                <a:latin typeface="AdvPSPH-R"/>
                <a:ea typeface="Calibri" panose="020F0502020204030204" pitchFamily="34" charset="0"/>
              </a:rPr>
              <a:t>2012; Thorson </a:t>
            </a:r>
            <a:r>
              <a:rPr lang="en-GB" sz="1200" i="1" dirty="0">
                <a:effectLst/>
                <a:latin typeface="AdvPSPH-I"/>
                <a:ea typeface="Calibri" panose="020F0502020204030204" pitchFamily="34" charset="0"/>
              </a:rPr>
              <a:t>et al. </a:t>
            </a:r>
            <a:r>
              <a:rPr lang="en-GB" sz="1200" i="1" dirty="0">
                <a:effectLst/>
                <a:latin typeface="AdvPSPH-R"/>
                <a:ea typeface="Calibri" panose="020F0502020204030204" pitchFamily="34" charset="0"/>
              </a:rPr>
              <a:t>2013) and fixing </a:t>
            </a:r>
            <a:r>
              <a:rPr lang="en-GB" sz="1200" i="1" dirty="0">
                <a:effectLst/>
                <a:latin typeface="AdvPSMP10"/>
                <a:ea typeface="Calibri" panose="020F0502020204030204" pitchFamily="34" charset="0"/>
              </a:rPr>
              <a:t>b </a:t>
            </a:r>
            <a:r>
              <a:rPr lang="en-GB" sz="1200" i="1" dirty="0">
                <a:effectLst/>
                <a:latin typeface="AdvTTec369687"/>
                <a:ea typeface="Calibri" panose="020F0502020204030204" pitchFamily="34" charset="0"/>
              </a:rPr>
              <a:t>= </a:t>
            </a:r>
            <a:r>
              <a:rPr lang="en-GB" sz="1200" i="1" dirty="0">
                <a:effectLst/>
                <a:latin typeface="AdvPSPH-R"/>
                <a:ea typeface="Calibri" panose="020F0502020204030204" pitchFamily="34" charset="0"/>
              </a:rPr>
              <a:t>1.</a:t>
            </a:r>
            <a:endParaRPr lang="en-GB" sz="1200" i="1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spcAft>
                <a:spcPts val="0"/>
              </a:spcAft>
            </a:pPr>
            <a:r>
              <a:rPr lang="en-GB" sz="1200" dirty="0">
                <a:effectLst/>
                <a:latin typeface="AdvPSPH-R"/>
                <a:ea typeface="Calibri" panose="020F0502020204030204" pitchFamily="34" charset="0"/>
              </a:rPr>
              <a:t> </a:t>
            </a:r>
            <a:endParaRPr lang="en-GB" sz="12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spcAft>
                <a:spcPts val="0"/>
              </a:spcAft>
            </a:pPr>
            <a:r>
              <a:rPr lang="es-ES" sz="12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Luego en la discusión también ponen que ellos estiman bien la n, pero como en este caso hay mucha incertidumbre, si vamos a fijar algo, fijar la n es como lo más fácil… </a:t>
            </a:r>
            <a:endParaRPr lang="en-GB" sz="12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134563-BEC0-4AF2-A7D1-AC6AD441F21B}" type="slidenum">
              <a:rPr lang="es-ES" smtClean="0"/>
              <a:t>11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436880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459722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Placeholder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6096000" y="3429000"/>
            <a:ext cx="6096000" cy="3429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3429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8299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Placeholder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471565" cy="6858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9677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Placeholder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3058791" y="0"/>
            <a:ext cx="3010990" cy="2088112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2140989"/>
            <a:ext cx="3010990" cy="2088112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9178691" y="0"/>
            <a:ext cx="3013309" cy="2088112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6117582" y="2159081"/>
            <a:ext cx="3010990" cy="207002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8581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Placeholder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0" y="0"/>
            <a:ext cx="3046726" cy="2288517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  <p:sp>
        <p:nvSpPr>
          <p:cNvPr id="24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3046810" y="0"/>
            <a:ext cx="3046726" cy="2288517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  <p:sp>
        <p:nvSpPr>
          <p:cNvPr id="25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6093453" y="0"/>
            <a:ext cx="3046726" cy="2288517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  <p:sp>
        <p:nvSpPr>
          <p:cNvPr id="26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9140262" y="0"/>
            <a:ext cx="3051738" cy="2288517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  <p:sp>
        <p:nvSpPr>
          <p:cNvPr id="27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4569483"/>
            <a:ext cx="3051572" cy="2288517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  <p:sp>
        <p:nvSpPr>
          <p:cNvPr id="28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3051655" y="4569483"/>
            <a:ext cx="3046726" cy="2288517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  <p:sp>
        <p:nvSpPr>
          <p:cNvPr id="29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6098298" y="4569483"/>
            <a:ext cx="3046726" cy="2288517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  <p:sp>
        <p:nvSpPr>
          <p:cNvPr id="30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9145108" y="4569483"/>
            <a:ext cx="3046726" cy="2288517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09544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_Placeholder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0" y="0"/>
            <a:ext cx="6095999" cy="3429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5439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laceholder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" y="1"/>
            <a:ext cx="4063999" cy="3429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4063999" y="3429000"/>
            <a:ext cx="4063999" cy="3429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8128001" y="0"/>
            <a:ext cx="4063999" cy="3429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8316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_Placeholder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" y="1"/>
            <a:ext cx="4063999" cy="3429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4063999" y="0"/>
            <a:ext cx="4063999" cy="3429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8128001" y="0"/>
            <a:ext cx="4063999" cy="3429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45639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Placeholder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263041" y="2045249"/>
            <a:ext cx="3036040" cy="2561492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4646397" y="2045249"/>
            <a:ext cx="3036040" cy="2561492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8029753" y="2045249"/>
            <a:ext cx="3036040" cy="2561492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22023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2_Placeholder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851817" y="2015941"/>
            <a:ext cx="3501506" cy="2561492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4353323" y="2015941"/>
            <a:ext cx="3501505" cy="2561492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7854828" y="2015941"/>
            <a:ext cx="3501506" cy="256149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26579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Placeholder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" y="3671454"/>
            <a:ext cx="4063999" cy="3186546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8128001" y="3671454"/>
            <a:ext cx="4063999" cy="3186546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8492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9785639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laceholder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4063999" y="3429000"/>
            <a:ext cx="8128001" cy="3429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" y="1"/>
            <a:ext cx="4063999" cy="3429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51395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laceholder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6095999" cy="6858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44046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laceholder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1780796" cy="6858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6840487" y="0"/>
            <a:ext cx="1780796" cy="6858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8623747" y="0"/>
            <a:ext cx="1780796" cy="6858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0405298" y="0"/>
            <a:ext cx="1780796" cy="6858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  <p:sp>
        <p:nvSpPr>
          <p:cNvPr id="1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3573135" y="1498092"/>
            <a:ext cx="1504580" cy="1504188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00"/>
            </a:lvl1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98548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Placeholder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780796" cy="6858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  <p:sp>
        <p:nvSpPr>
          <p:cNvPr id="21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783261" y="0"/>
            <a:ext cx="1780796" cy="6858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  <p:sp>
        <p:nvSpPr>
          <p:cNvPr id="22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3564812" y="0"/>
            <a:ext cx="1780796" cy="6858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  <p:sp>
        <p:nvSpPr>
          <p:cNvPr id="2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0411204" y="0"/>
            <a:ext cx="1780796" cy="6858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  <p:sp>
        <p:nvSpPr>
          <p:cNvPr id="24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7115738" y="1498092"/>
            <a:ext cx="1504580" cy="1504188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00"/>
            </a:lvl1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33342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Placeholder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1466914" y="2117705"/>
            <a:ext cx="1181408" cy="11811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00"/>
            </a:lvl1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1466914" y="4289376"/>
            <a:ext cx="1181408" cy="11811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00"/>
            </a:lvl1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16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6722461" y="2117705"/>
            <a:ext cx="1181408" cy="11811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00"/>
            </a:lvl1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17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6722461" y="4289375"/>
            <a:ext cx="1181408" cy="11811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00"/>
            </a:lvl1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273744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Placeholder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2063760" y="1573115"/>
            <a:ext cx="1136635" cy="1136339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00"/>
            </a:lvl1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3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4515115" y="1573115"/>
            <a:ext cx="1136635" cy="1136339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00"/>
            </a:lvl1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4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6966470" y="1573115"/>
            <a:ext cx="1136635" cy="1136339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00"/>
            </a:lvl1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5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9132544" y="1573115"/>
            <a:ext cx="1136635" cy="1136339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00"/>
            </a:lvl1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30" name="Picture Placeholder 6"/>
          <p:cNvSpPr>
            <a:spLocks noGrp="1"/>
          </p:cNvSpPr>
          <p:nvPr>
            <p:ph type="pic" sz="quarter" idx="21"/>
          </p:nvPr>
        </p:nvSpPr>
        <p:spPr>
          <a:xfrm>
            <a:off x="2063760" y="4107080"/>
            <a:ext cx="1136635" cy="1136339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00"/>
            </a:lvl1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31" name="Picture Placeholder 6"/>
          <p:cNvSpPr>
            <a:spLocks noGrp="1"/>
          </p:cNvSpPr>
          <p:nvPr>
            <p:ph type="pic" sz="quarter" idx="22"/>
          </p:nvPr>
        </p:nvSpPr>
        <p:spPr>
          <a:xfrm>
            <a:off x="4515115" y="4107080"/>
            <a:ext cx="1136635" cy="1136339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00"/>
            </a:lvl1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32" name="Picture Placeholder 6"/>
          <p:cNvSpPr>
            <a:spLocks noGrp="1"/>
          </p:cNvSpPr>
          <p:nvPr>
            <p:ph type="pic" sz="quarter" idx="23"/>
          </p:nvPr>
        </p:nvSpPr>
        <p:spPr>
          <a:xfrm>
            <a:off x="6966470" y="4107080"/>
            <a:ext cx="1136635" cy="1136339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00"/>
            </a:lvl1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33" name="Picture Placeholder 6"/>
          <p:cNvSpPr>
            <a:spLocks noGrp="1"/>
          </p:cNvSpPr>
          <p:nvPr>
            <p:ph type="pic" sz="quarter" idx="24"/>
          </p:nvPr>
        </p:nvSpPr>
        <p:spPr>
          <a:xfrm>
            <a:off x="9132544" y="4107080"/>
            <a:ext cx="1136635" cy="1136339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00"/>
            </a:lvl1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572578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Placeholder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0" y="2233246"/>
            <a:ext cx="5505418" cy="4624754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79066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Placeholder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1125168" y="2069445"/>
            <a:ext cx="870136" cy="857209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00"/>
            </a:lvl1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3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1125168" y="3250545"/>
            <a:ext cx="870136" cy="857209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00"/>
            </a:lvl1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4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1125168" y="4529394"/>
            <a:ext cx="870136" cy="857209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00"/>
            </a:lvl1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5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4756056" y="2069445"/>
            <a:ext cx="870136" cy="857209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00"/>
            </a:lvl1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6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4756056" y="3250545"/>
            <a:ext cx="870136" cy="857209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00"/>
            </a:lvl1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7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4756056" y="4529394"/>
            <a:ext cx="870136" cy="857209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00"/>
            </a:lvl1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8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8386945" y="2069445"/>
            <a:ext cx="870136" cy="857209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00"/>
            </a:lvl1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9" name="Picture Placeholder 6"/>
          <p:cNvSpPr>
            <a:spLocks noGrp="1"/>
          </p:cNvSpPr>
          <p:nvPr>
            <p:ph type="pic" sz="quarter" idx="21"/>
          </p:nvPr>
        </p:nvSpPr>
        <p:spPr>
          <a:xfrm>
            <a:off x="8386945" y="3250545"/>
            <a:ext cx="870136" cy="857209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00"/>
            </a:lvl1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30" name="Picture Placeholder 6"/>
          <p:cNvSpPr>
            <a:spLocks noGrp="1"/>
          </p:cNvSpPr>
          <p:nvPr>
            <p:ph type="pic" sz="quarter" idx="22"/>
          </p:nvPr>
        </p:nvSpPr>
        <p:spPr>
          <a:xfrm>
            <a:off x="8386945" y="4529394"/>
            <a:ext cx="870136" cy="857209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00"/>
            </a:lvl1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09561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Placeholder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-1" y="1"/>
            <a:ext cx="6096001" cy="3429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-1" y="3429000"/>
            <a:ext cx="6096001" cy="3429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6095999" y="3429000"/>
            <a:ext cx="6096001" cy="3429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66540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Placeholder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2192001" cy="6858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5384935" y="1726032"/>
            <a:ext cx="1504580" cy="1504188"/>
          </a:xfrm>
          <a:prstGeom prst="ellipse">
            <a:avLst/>
          </a:prstGeom>
          <a:solidFill>
            <a:schemeClr val="bg1">
              <a:lumMod val="75000"/>
            </a:schemeClr>
          </a:solidFill>
        </p:spPr>
        <p:txBody>
          <a:bodyPr>
            <a:normAutofit/>
          </a:bodyPr>
          <a:lstStyle>
            <a:lvl1pPr>
              <a:defRPr sz="1000"/>
            </a:lvl1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4803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ceholder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17757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Placeholder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259211" y="259143"/>
            <a:ext cx="2708736" cy="2989385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259211" y="3507671"/>
            <a:ext cx="2708736" cy="2989385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3227156" y="1249001"/>
            <a:ext cx="4354713" cy="2989385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75625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Placeholder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5483202" y="0"/>
            <a:ext cx="6708798" cy="5484087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70890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Placeholder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0" y="0"/>
            <a:ext cx="6708798" cy="5484087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16851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Placeholder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0" y="0"/>
            <a:ext cx="3044895" cy="6858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  <p:sp>
        <p:nvSpPr>
          <p:cNvPr id="20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3051105" y="0"/>
            <a:ext cx="3044895" cy="6858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  <p:sp>
        <p:nvSpPr>
          <p:cNvPr id="21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6092275" y="0"/>
            <a:ext cx="3044895" cy="6858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  <p:sp>
        <p:nvSpPr>
          <p:cNvPr id="22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9143380" y="0"/>
            <a:ext cx="3044895" cy="6858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9393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Placeholder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564384" y="844062"/>
            <a:ext cx="3047379" cy="5169877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  <p:sp>
        <p:nvSpPr>
          <p:cNvPr id="20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3783207" y="844061"/>
            <a:ext cx="3047379" cy="2510181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  <p:sp>
        <p:nvSpPr>
          <p:cNvPr id="21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3783207" y="3514700"/>
            <a:ext cx="3044895" cy="250471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84534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Placeholder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1630443" y="0"/>
            <a:ext cx="5030510" cy="6858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67279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Placeholder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5530151" y="0"/>
            <a:ext cx="5030510" cy="6858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41855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Placeholder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5530151" y="0"/>
            <a:ext cx="6661849" cy="6858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44155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Placeholder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0" y="0"/>
            <a:ext cx="6661849" cy="6858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27983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Placeholder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0" y="3074863"/>
            <a:ext cx="3050469" cy="270129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3039469" y="3074862"/>
            <a:ext cx="3050469" cy="270129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6096521" y="3074863"/>
            <a:ext cx="3050469" cy="270129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9150281" y="3074862"/>
            <a:ext cx="3050469" cy="270129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7830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laceholder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69648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Placeholder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5899270" y="4214303"/>
            <a:ext cx="2704766" cy="2110297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029779" y="2104006"/>
            <a:ext cx="4761020" cy="4220594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8604035" y="2104006"/>
            <a:ext cx="2704767" cy="2110297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039261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Placeholder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789915" y="2274503"/>
            <a:ext cx="4732064" cy="358597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87775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Placeholder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12192000" cy="48006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18204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Placeholder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5098261" cy="6858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52199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Placeholder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7106442" y="0"/>
            <a:ext cx="5098261" cy="6858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76473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/>
          <p:cNvSpPr>
            <a:spLocks noGrp="1"/>
          </p:cNvSpPr>
          <p:nvPr>
            <p:ph type="pic" sz="quarter" idx="25"/>
          </p:nvPr>
        </p:nvSpPr>
        <p:spPr>
          <a:xfrm>
            <a:off x="3048795" y="1647752"/>
            <a:ext cx="1940142" cy="3018708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24"/>
          </p:nvPr>
        </p:nvSpPr>
        <p:spPr>
          <a:xfrm>
            <a:off x="956213" y="1647752"/>
            <a:ext cx="1940142" cy="3018708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26"/>
          </p:nvPr>
        </p:nvSpPr>
        <p:spPr>
          <a:xfrm>
            <a:off x="5141376" y="1647752"/>
            <a:ext cx="1940142" cy="3018708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27"/>
          </p:nvPr>
        </p:nvSpPr>
        <p:spPr>
          <a:xfrm>
            <a:off x="7233957" y="1647752"/>
            <a:ext cx="1940142" cy="3018708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28"/>
          </p:nvPr>
        </p:nvSpPr>
        <p:spPr>
          <a:xfrm>
            <a:off x="9326539" y="1647752"/>
            <a:ext cx="1940142" cy="3018708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12517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Portfolio Thr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2030954" cy="3429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800"/>
            </a:lvl1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2044977" y="0"/>
            <a:ext cx="2041238" cy="3429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800"/>
            </a:lvl1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4086215" y="0"/>
            <a:ext cx="2027819" cy="3429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800"/>
            </a:lvl1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  <p:sp>
        <p:nvSpPr>
          <p:cNvPr id="21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0" y="3429000"/>
            <a:ext cx="2030954" cy="3429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800"/>
            </a:lvl1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  <p:sp>
        <p:nvSpPr>
          <p:cNvPr id="22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2036355" y="3429000"/>
            <a:ext cx="2044460" cy="3429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800"/>
            </a:lvl1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  <p:sp>
        <p:nvSpPr>
          <p:cNvPr id="25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4086215" y="3429000"/>
            <a:ext cx="2027819" cy="3429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800"/>
            </a:lvl1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19582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"/>
          <p:cNvSpPr>
            <a:spLocks noGrp="1"/>
          </p:cNvSpPr>
          <p:nvPr>
            <p:ph type="pic" sz="quarter" idx="28"/>
          </p:nvPr>
        </p:nvSpPr>
        <p:spPr>
          <a:xfrm>
            <a:off x="6096000" y="0"/>
            <a:ext cx="6096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  <p:sp>
        <p:nvSpPr>
          <p:cNvPr id="24" name="Picture Placeholder 2"/>
          <p:cNvSpPr>
            <a:spLocks noGrp="1"/>
          </p:cNvSpPr>
          <p:nvPr>
            <p:ph type="pic" sz="quarter" idx="29"/>
          </p:nvPr>
        </p:nvSpPr>
        <p:spPr>
          <a:xfrm>
            <a:off x="0" y="3429000"/>
            <a:ext cx="6096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28310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Responsive Desig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/>
          <p:cNvSpPr>
            <a:spLocks noGrp="1" noChangeAspect="1"/>
          </p:cNvSpPr>
          <p:nvPr>
            <p:ph type="pic" sz="quarter" idx="25"/>
          </p:nvPr>
        </p:nvSpPr>
        <p:spPr>
          <a:xfrm>
            <a:off x="4218185" y="2685935"/>
            <a:ext cx="3340603" cy="1892739"/>
          </a:xfrm>
          <a:solidFill>
            <a:schemeClr val="bg1">
              <a:lumMod val="95000"/>
            </a:schemeClr>
          </a:solidFill>
        </p:spPr>
        <p:txBody>
          <a:bodyPr anchor="t">
            <a:normAutofit/>
          </a:bodyPr>
          <a:lstStyle>
            <a:lvl1pPr marL="0" indent="0" algn="ctr">
              <a:buNone/>
              <a:defRPr sz="1100">
                <a:latin typeface="Calibri Light"/>
                <a:cs typeface="Calibri Light"/>
              </a:defRPr>
            </a:lvl1pPr>
          </a:lstStyle>
          <a:p>
            <a:r>
              <a:rPr lang="es-ES"/>
              <a:t>Haga clic en el icono para agregar una imagen</a:t>
            </a:r>
            <a:endParaRPr lang="id-ID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sz="quarter" idx="22" hasCustomPrompt="1"/>
          </p:nvPr>
        </p:nvSpPr>
        <p:spPr>
          <a:xfrm>
            <a:off x="8178587" y="4495827"/>
            <a:ext cx="506949" cy="884469"/>
          </a:xfrm>
          <a:solidFill>
            <a:schemeClr val="bg1">
              <a:lumMod val="95000"/>
            </a:schemeClr>
          </a:solidFill>
        </p:spPr>
        <p:txBody>
          <a:bodyPr anchor="t">
            <a:normAutofit/>
          </a:bodyPr>
          <a:lstStyle>
            <a:lvl1pPr marL="0" indent="0" algn="l">
              <a:lnSpc>
                <a:spcPct val="50000"/>
              </a:lnSpc>
              <a:buNone/>
              <a:defRPr sz="350">
                <a:latin typeface="Calibri Light"/>
                <a:cs typeface="Calibri Light"/>
              </a:defRPr>
            </a:lvl1pPr>
          </a:lstStyle>
          <a:p>
            <a:r>
              <a:rPr lang="id-ID" dirty="0"/>
              <a:t>Picture</a:t>
            </a:r>
          </a:p>
        </p:txBody>
      </p:sp>
      <p:sp>
        <p:nvSpPr>
          <p:cNvPr id="10" name="Picture Placeholder 2"/>
          <p:cNvSpPr>
            <a:spLocks noGrp="1" noChangeAspect="1"/>
          </p:cNvSpPr>
          <p:nvPr>
            <p:ph type="pic" sz="quarter" idx="26"/>
          </p:nvPr>
        </p:nvSpPr>
        <p:spPr>
          <a:xfrm>
            <a:off x="2377796" y="3987735"/>
            <a:ext cx="2127998" cy="1356225"/>
          </a:xfrm>
          <a:solidFill>
            <a:schemeClr val="bg1">
              <a:lumMod val="95000"/>
            </a:schemeClr>
          </a:solidFill>
        </p:spPr>
        <p:txBody>
          <a:bodyPr anchor="t">
            <a:normAutofit/>
          </a:bodyPr>
          <a:lstStyle>
            <a:lvl1pPr marL="0" indent="0" algn="ctr">
              <a:buNone/>
              <a:defRPr sz="999">
                <a:latin typeface="Calibri Light"/>
                <a:cs typeface="Calibri Light"/>
              </a:defRPr>
            </a:lvl1pPr>
          </a:lstStyle>
          <a:p>
            <a:r>
              <a:rPr lang="es-ES"/>
              <a:t>Haga clic en el icono para agregar una imagen</a:t>
            </a:r>
            <a:endParaRPr lang="id-ID" dirty="0"/>
          </a:p>
        </p:txBody>
      </p:sp>
      <p:sp>
        <p:nvSpPr>
          <p:cNvPr id="8" name="Picture Placeholder 2"/>
          <p:cNvSpPr>
            <a:spLocks noGrp="1" noChangeAspect="1"/>
          </p:cNvSpPr>
          <p:nvPr>
            <p:ph type="pic" sz="quarter" idx="24"/>
          </p:nvPr>
        </p:nvSpPr>
        <p:spPr>
          <a:xfrm>
            <a:off x="7119765" y="3910555"/>
            <a:ext cx="1127325" cy="1451271"/>
          </a:xfrm>
          <a:solidFill>
            <a:schemeClr val="bg1">
              <a:lumMod val="95000"/>
            </a:schemeClr>
          </a:solidFill>
        </p:spPr>
        <p:txBody>
          <a:bodyPr anchor="t">
            <a:normAutofit/>
          </a:bodyPr>
          <a:lstStyle>
            <a:lvl1pPr marL="0" indent="0" algn="ctr">
              <a:buNone/>
              <a:defRPr sz="999">
                <a:latin typeface="Calibri Light"/>
                <a:cs typeface="Calibri Light"/>
              </a:defRPr>
            </a:lvl1pPr>
          </a:lstStyle>
          <a:p>
            <a:r>
              <a:rPr lang="es-ES"/>
              <a:t>Haga clic en el icono para agregar una imagen</a:t>
            </a:r>
            <a:endParaRPr lang="id-ID" dirty="0"/>
          </a:p>
        </p:txBody>
      </p:sp>
      <p:sp>
        <p:nvSpPr>
          <p:cNvPr id="11" name="Picture Placeholder 2"/>
          <p:cNvSpPr>
            <a:spLocks noGrp="1" noChangeAspect="1"/>
          </p:cNvSpPr>
          <p:nvPr>
            <p:ph type="pic" sz="quarter" idx="27"/>
          </p:nvPr>
        </p:nvSpPr>
        <p:spPr>
          <a:xfrm>
            <a:off x="8847973" y="5069438"/>
            <a:ext cx="220903" cy="278951"/>
          </a:xfrm>
          <a:solidFill>
            <a:schemeClr val="bg1">
              <a:lumMod val="95000"/>
            </a:schemeClr>
          </a:solidFill>
        </p:spPr>
        <p:txBody>
          <a:bodyPr anchor="t">
            <a:normAutofit/>
          </a:bodyPr>
          <a:lstStyle>
            <a:lvl1pPr marL="0" indent="0" algn="ctr">
              <a:lnSpc>
                <a:spcPct val="50000"/>
              </a:lnSpc>
              <a:buNone/>
              <a:defRPr sz="100">
                <a:latin typeface="Calibri Light"/>
                <a:cs typeface="Calibri Light"/>
              </a:defRPr>
            </a:lvl1pPr>
          </a:lstStyle>
          <a:p>
            <a:r>
              <a:rPr lang="es-ES"/>
              <a:t>Haga clic en el icono para agregar una imagen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333101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">
        <p:fade/>
      </p:transition>
    </mc:Choice>
    <mc:Fallback xmlns="">
      <p:transition spd="med" advClick="0" advTm="2000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og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10868950" y="3810"/>
            <a:ext cx="1051834" cy="78867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latin typeface="Montserrat" charset="0"/>
            </a:endParaRPr>
          </a:p>
        </p:txBody>
      </p:sp>
      <p:sp>
        <p:nvSpPr>
          <p:cNvPr id="23" name="Picture Placeholder 17"/>
          <p:cNvSpPr>
            <a:spLocks noGrp="1"/>
          </p:cNvSpPr>
          <p:nvPr>
            <p:ph type="pic" sz="quarter" idx="26"/>
          </p:nvPr>
        </p:nvSpPr>
        <p:spPr>
          <a:xfrm>
            <a:off x="0" y="-15240"/>
            <a:ext cx="3044028" cy="443484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4" name="Picture Placeholder 17"/>
          <p:cNvSpPr>
            <a:spLocks noGrp="1"/>
          </p:cNvSpPr>
          <p:nvPr>
            <p:ph type="pic" sz="quarter" idx="27"/>
          </p:nvPr>
        </p:nvSpPr>
        <p:spPr>
          <a:xfrm>
            <a:off x="3044029" y="2438400"/>
            <a:ext cx="3044028" cy="443484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5" name="Picture Placeholder 17"/>
          <p:cNvSpPr>
            <a:spLocks noGrp="1"/>
          </p:cNvSpPr>
          <p:nvPr>
            <p:ph type="pic" sz="quarter" idx="28"/>
          </p:nvPr>
        </p:nvSpPr>
        <p:spPr>
          <a:xfrm>
            <a:off x="6086468" y="-15240"/>
            <a:ext cx="3044028" cy="443484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6" name="Picture Placeholder 17"/>
          <p:cNvSpPr>
            <a:spLocks noGrp="1"/>
          </p:cNvSpPr>
          <p:nvPr>
            <p:ph type="pic" sz="quarter" idx="29"/>
          </p:nvPr>
        </p:nvSpPr>
        <p:spPr>
          <a:xfrm>
            <a:off x="9141617" y="2419350"/>
            <a:ext cx="3044028" cy="443484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98894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laceholder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6096000" y="3429000"/>
            <a:ext cx="6096000" cy="3429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6096000" cy="3429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10960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acbook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2056047" y="4710865"/>
            <a:ext cx="964943" cy="96469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00"/>
            </a:lvl1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  <p:sp>
        <p:nvSpPr>
          <p:cNvPr id="12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5679214" y="4723361"/>
            <a:ext cx="964943" cy="96469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00"/>
            </a:lvl1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13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9225856" y="4710865"/>
            <a:ext cx="964943" cy="96469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00"/>
            </a:lvl1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380413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77560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5606311" y="2203722"/>
            <a:ext cx="6585689" cy="3260912"/>
          </a:xfr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4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114231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4062069" y="0"/>
            <a:ext cx="4073711" cy="6858000"/>
          </a:xfr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4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2022177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Master-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12191999" cy="4250266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  <p:sp>
        <p:nvSpPr>
          <p:cNvPr id="12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1874307" y="2552422"/>
            <a:ext cx="1668599" cy="297488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  <p:sp>
        <p:nvSpPr>
          <p:cNvPr id="13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5231289" y="2552422"/>
            <a:ext cx="1668599" cy="297488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  <p:sp>
        <p:nvSpPr>
          <p:cNvPr id="14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8587142" y="2552422"/>
            <a:ext cx="1668599" cy="297488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8034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ster-Placeholder-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0" y="-1"/>
            <a:ext cx="12214866" cy="343376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0" y="2786063"/>
            <a:ext cx="4207335" cy="4071938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07125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aster-Placeholder-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0" y="-1"/>
            <a:ext cx="12214866" cy="427019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4563186" y="2906635"/>
            <a:ext cx="2984585" cy="3951366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09255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Master-Placeholder-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0" y="-1"/>
            <a:ext cx="12214866" cy="427019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  <p:sp>
        <p:nvSpPr>
          <p:cNvPr id="13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3744837" y="3429063"/>
            <a:ext cx="1333540" cy="1730292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  <p:sp>
        <p:nvSpPr>
          <p:cNvPr id="14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5404896" y="3429063"/>
            <a:ext cx="1333540" cy="1730292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  <p:sp>
        <p:nvSpPr>
          <p:cNvPr id="15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6972005" y="3429063"/>
            <a:ext cx="1333540" cy="1730292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054076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Master-Placeholder-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3979370" y="2479404"/>
            <a:ext cx="4179946" cy="3114171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955505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Master-Placeholder-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0" y="987667"/>
            <a:ext cx="5863059" cy="4861603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1964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Placeholder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6096000" y="0"/>
            <a:ext cx="6096000" cy="3429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3429000"/>
            <a:ext cx="6096000" cy="3429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193616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Master-Placeholder-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4185257" y="2650228"/>
            <a:ext cx="3804836" cy="2365807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28199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Master-Placeholder-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1" hasCustomPrompt="1"/>
          </p:nvPr>
        </p:nvSpPr>
        <p:spPr>
          <a:xfrm>
            <a:off x="2381513" y="974411"/>
            <a:ext cx="1903036" cy="1902542"/>
          </a:xfrm>
          <a:custGeom>
            <a:avLst/>
            <a:gdLst>
              <a:gd name="connsiteX0" fmla="*/ 1902541 w 3805081"/>
              <a:gd name="connsiteY0" fmla="*/ 0 h 3805084"/>
              <a:gd name="connsiteX1" fmla="*/ 3805081 w 3805081"/>
              <a:gd name="connsiteY1" fmla="*/ 951271 h 3805084"/>
              <a:gd name="connsiteX2" fmla="*/ 3805081 w 3805081"/>
              <a:gd name="connsiteY2" fmla="*/ 2853813 h 3805084"/>
              <a:gd name="connsiteX3" fmla="*/ 1902541 w 3805081"/>
              <a:gd name="connsiteY3" fmla="*/ 3805084 h 3805084"/>
              <a:gd name="connsiteX4" fmla="*/ 0 w 3805081"/>
              <a:gd name="connsiteY4" fmla="*/ 2853813 h 3805084"/>
              <a:gd name="connsiteX5" fmla="*/ 0 w 3805081"/>
              <a:gd name="connsiteY5" fmla="*/ 951271 h 3805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05081" h="3805084">
                <a:moveTo>
                  <a:pt x="1902541" y="0"/>
                </a:moveTo>
                <a:lnTo>
                  <a:pt x="3805081" y="951271"/>
                </a:lnTo>
                <a:lnTo>
                  <a:pt x="3805081" y="2853813"/>
                </a:lnTo>
                <a:lnTo>
                  <a:pt x="1902541" y="3805084"/>
                </a:lnTo>
                <a:lnTo>
                  <a:pt x="0" y="2853813"/>
                </a:lnTo>
                <a:lnTo>
                  <a:pt x="0" y="95127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r>
              <a:rPr lang="en-US" dirty="0"/>
              <a:t>Drag Here</a:t>
            </a: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2" hasCustomPrompt="1"/>
          </p:nvPr>
        </p:nvSpPr>
        <p:spPr>
          <a:xfrm>
            <a:off x="8204311" y="974411"/>
            <a:ext cx="1903036" cy="1902542"/>
          </a:xfrm>
          <a:custGeom>
            <a:avLst/>
            <a:gdLst>
              <a:gd name="connsiteX0" fmla="*/ 1902541 w 3805081"/>
              <a:gd name="connsiteY0" fmla="*/ 0 h 3805084"/>
              <a:gd name="connsiteX1" fmla="*/ 3805081 w 3805081"/>
              <a:gd name="connsiteY1" fmla="*/ 951271 h 3805084"/>
              <a:gd name="connsiteX2" fmla="*/ 3805081 w 3805081"/>
              <a:gd name="connsiteY2" fmla="*/ 2853813 h 3805084"/>
              <a:gd name="connsiteX3" fmla="*/ 1902541 w 3805081"/>
              <a:gd name="connsiteY3" fmla="*/ 3805084 h 3805084"/>
              <a:gd name="connsiteX4" fmla="*/ 0 w 3805081"/>
              <a:gd name="connsiteY4" fmla="*/ 2853813 h 3805084"/>
              <a:gd name="connsiteX5" fmla="*/ 0 w 3805081"/>
              <a:gd name="connsiteY5" fmla="*/ 951271 h 3805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05081" h="3805084">
                <a:moveTo>
                  <a:pt x="1902541" y="0"/>
                </a:moveTo>
                <a:lnTo>
                  <a:pt x="3805081" y="951271"/>
                </a:lnTo>
                <a:lnTo>
                  <a:pt x="3805081" y="2853813"/>
                </a:lnTo>
                <a:lnTo>
                  <a:pt x="1902541" y="3805084"/>
                </a:lnTo>
                <a:lnTo>
                  <a:pt x="0" y="2853813"/>
                </a:lnTo>
                <a:lnTo>
                  <a:pt x="0" y="95127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r>
              <a:rPr lang="en-US" dirty="0"/>
              <a:t>Drag Here</a:t>
            </a:r>
          </a:p>
        </p:txBody>
      </p:sp>
    </p:spTree>
    <p:extLst>
      <p:ext uri="{BB962C8B-B14F-4D97-AF65-F5344CB8AC3E}">
        <p14:creationId xmlns:p14="http://schemas.microsoft.com/office/powerpoint/2010/main" val="2494225119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0" y="1021080"/>
            <a:ext cx="12192000" cy="3322321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888200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2275839" y="1926167"/>
            <a:ext cx="1733551" cy="173355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890174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8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sz="quarter" idx="24"/>
          </p:nvPr>
        </p:nvSpPr>
        <p:spPr>
          <a:xfrm>
            <a:off x="4253068" y="3429000"/>
            <a:ext cx="3905785" cy="3429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25"/>
          </p:nvPr>
        </p:nvSpPr>
        <p:spPr>
          <a:xfrm>
            <a:off x="8286215" y="3444240"/>
            <a:ext cx="3905785" cy="3429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253924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laceholder-squa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13"/>
          <p:cNvSpPr>
            <a:spLocks noGrp="1" noChangeAspect="1"/>
          </p:cNvSpPr>
          <p:nvPr>
            <p:ph type="pic" sz="quarter" idx="13"/>
          </p:nvPr>
        </p:nvSpPr>
        <p:spPr>
          <a:xfrm>
            <a:off x="9404242" y="0"/>
            <a:ext cx="2808545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4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9" name="Picture Placeholder 13"/>
          <p:cNvSpPr>
            <a:spLocks noGrp="1" noChangeAspect="1"/>
          </p:cNvSpPr>
          <p:nvPr>
            <p:ph type="pic" sz="quarter" idx="14"/>
          </p:nvPr>
        </p:nvSpPr>
        <p:spPr>
          <a:xfrm>
            <a:off x="6434760" y="0"/>
            <a:ext cx="2808545" cy="3331227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4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10" name="Picture Placeholder 13"/>
          <p:cNvSpPr>
            <a:spLocks noGrp="1" noChangeAspect="1"/>
          </p:cNvSpPr>
          <p:nvPr>
            <p:ph type="pic" sz="quarter" idx="15"/>
          </p:nvPr>
        </p:nvSpPr>
        <p:spPr>
          <a:xfrm>
            <a:off x="6434760" y="3448050"/>
            <a:ext cx="2808545" cy="340995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4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1372831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laceholder-squa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13"/>
          <p:cNvSpPr>
            <a:spLocks noGrp="1" noChangeAspect="1"/>
          </p:cNvSpPr>
          <p:nvPr>
            <p:ph type="pic" sz="quarter" idx="13"/>
          </p:nvPr>
        </p:nvSpPr>
        <p:spPr>
          <a:xfrm>
            <a:off x="0" y="0"/>
            <a:ext cx="2808545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4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9" name="Picture Placeholder 13"/>
          <p:cNvSpPr>
            <a:spLocks noGrp="1" noChangeAspect="1"/>
          </p:cNvSpPr>
          <p:nvPr>
            <p:ph type="pic" sz="quarter" idx="14"/>
          </p:nvPr>
        </p:nvSpPr>
        <p:spPr>
          <a:xfrm>
            <a:off x="2933351" y="0"/>
            <a:ext cx="2808545" cy="3331227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4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10" name="Picture Placeholder 13"/>
          <p:cNvSpPr>
            <a:spLocks noGrp="1" noChangeAspect="1"/>
          </p:cNvSpPr>
          <p:nvPr>
            <p:ph type="pic" sz="quarter" idx="15"/>
          </p:nvPr>
        </p:nvSpPr>
        <p:spPr>
          <a:xfrm>
            <a:off x="2933351" y="3448050"/>
            <a:ext cx="2808545" cy="340995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4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6951473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Foto Centrada Mar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Marcador de posición de imagen 10">
            <a:extLst>
              <a:ext uri="{FF2B5EF4-FFF2-40B4-BE49-F238E27FC236}">
                <a16:creationId xmlns:a16="http://schemas.microsoft.com/office/drawing/2014/main" id="{C4B7E043-36C4-ED4F-8513-ADAADBA232A5}"/>
              </a:ext>
            </a:extLst>
          </p:cNvPr>
          <p:cNvSpPr>
            <a:spLocks noGrp="1"/>
          </p:cNvSpPr>
          <p:nvPr>
            <p:ph type="pic" sz="half" idx="13"/>
          </p:nvPr>
        </p:nvSpPr>
        <p:spPr>
          <a:xfrm>
            <a:off x="321527" y="303871"/>
            <a:ext cx="11548947" cy="625025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</p:sp>
    </p:spTree>
    <p:extLst>
      <p:ext uri="{BB962C8B-B14F-4D97-AF65-F5344CB8AC3E}">
        <p14:creationId xmlns:p14="http://schemas.microsoft.com/office/powerpoint/2010/main" val="3218785975"/>
      </p:ext>
    </p:extLst>
  </p:cSld>
  <p:clrMapOvr>
    <a:masterClrMapping/>
  </p:clrMapOvr>
  <p:transition spd="med"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to Centrada Mar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Marcador de posición de imagen 10">
            <a:extLst>
              <a:ext uri="{FF2B5EF4-FFF2-40B4-BE49-F238E27FC236}">
                <a16:creationId xmlns:a16="http://schemas.microsoft.com/office/drawing/2014/main" id="{C4B7E043-36C4-ED4F-8513-ADAADBA232A5}"/>
              </a:ext>
            </a:extLst>
          </p:cNvPr>
          <p:cNvSpPr>
            <a:spLocks noGrp="1"/>
          </p:cNvSpPr>
          <p:nvPr>
            <p:ph type="pic" sz="half" idx="13"/>
          </p:nvPr>
        </p:nvSpPr>
        <p:spPr>
          <a:xfrm>
            <a:off x="321527" y="303871"/>
            <a:ext cx="11548947" cy="625025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</p:sp>
    </p:spTree>
    <p:extLst>
      <p:ext uri="{BB962C8B-B14F-4D97-AF65-F5344CB8AC3E}">
        <p14:creationId xmlns:p14="http://schemas.microsoft.com/office/powerpoint/2010/main" val="431233768"/>
      </p:ext>
    </p:extLst>
  </p:cSld>
  <p:clrMapOvr>
    <a:masterClrMapping/>
  </p:clrMapOvr>
  <p:transition spd="med"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_CopyAZ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" descr="Imagen">
            <a:extLst>
              <a:ext uri="{FF2B5EF4-FFF2-40B4-BE49-F238E27FC236}">
                <a16:creationId xmlns:a16="http://schemas.microsoft.com/office/drawing/2014/main" id="{AC825271-B14A-B644-A4E7-90D3659FA76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47425" y="530445"/>
            <a:ext cx="1654293" cy="989150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24DC83DF-D12A-844E-8177-96B483BB7306}"/>
              </a:ext>
            </a:extLst>
          </p:cNvPr>
          <p:cNvSpPr txBox="1"/>
          <p:nvPr userDrawn="1"/>
        </p:nvSpPr>
        <p:spPr>
          <a:xfrm>
            <a:off x="10943776" y="241040"/>
            <a:ext cx="915807" cy="400110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tIns="45720" bIns="45720">
            <a:spAutoFit/>
          </a:bodyPr>
          <a:lstStyle>
            <a:lvl1pPr algn="r">
              <a:lnSpc>
                <a:spcPct val="150000"/>
              </a:lnSpc>
              <a:defRPr sz="2000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r">
              <a:lnSpc>
                <a:spcPct val="100000"/>
              </a:lnSpc>
            </a:pPr>
            <a:r>
              <a:rPr lang="es-ES" sz="1000" dirty="0"/>
              <a:t>© </a:t>
            </a:r>
            <a:r>
              <a:rPr lang="es-ES" sz="1000" b="1" dirty="0"/>
              <a:t>AZTI</a:t>
            </a:r>
            <a:r>
              <a:rPr lang="es-ES" sz="1000" dirty="0"/>
              <a:t>  2020</a:t>
            </a:r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215903294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Placeholder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6096000" y="0"/>
            <a:ext cx="6096000" cy="3429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3429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403859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Peq_CopyAZTI_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" descr="Imagen">
            <a:extLst>
              <a:ext uri="{FF2B5EF4-FFF2-40B4-BE49-F238E27FC236}">
                <a16:creationId xmlns:a16="http://schemas.microsoft.com/office/drawing/2014/main" id="{FDFA559C-5EDB-4A4C-BEDC-6240D6E8E08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56925" y="339945"/>
            <a:ext cx="915807" cy="547588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Marcador de posición de imagen 10">
            <a:extLst>
              <a:ext uri="{FF2B5EF4-FFF2-40B4-BE49-F238E27FC236}">
                <a16:creationId xmlns:a16="http://schemas.microsoft.com/office/drawing/2014/main" id="{99892C4E-6385-354C-A947-D7499D8A1D4A}"/>
              </a:ext>
            </a:extLst>
          </p:cNvPr>
          <p:cNvSpPr>
            <a:spLocks noGrp="1"/>
          </p:cNvSpPr>
          <p:nvPr>
            <p:ph type="pic" sz="half" idx="13"/>
          </p:nvPr>
        </p:nvSpPr>
        <p:spPr>
          <a:xfrm>
            <a:off x="5996710" y="1252535"/>
            <a:ext cx="6202844" cy="562853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A11CD4FE-20E9-964B-817B-974DE42FA9BF}"/>
              </a:ext>
            </a:extLst>
          </p:cNvPr>
          <p:cNvSpPr txBox="1"/>
          <p:nvPr userDrawn="1"/>
        </p:nvSpPr>
        <p:spPr>
          <a:xfrm>
            <a:off x="10943776" y="241040"/>
            <a:ext cx="915807" cy="400110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tIns="45720" bIns="45720">
            <a:spAutoFit/>
          </a:bodyPr>
          <a:lstStyle>
            <a:lvl1pPr algn="r">
              <a:lnSpc>
                <a:spcPct val="150000"/>
              </a:lnSpc>
              <a:defRPr sz="2000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r">
              <a:lnSpc>
                <a:spcPct val="100000"/>
              </a:lnSpc>
            </a:pPr>
            <a:r>
              <a:rPr lang="es-ES" sz="1000" dirty="0"/>
              <a:t>© </a:t>
            </a:r>
            <a:r>
              <a:rPr lang="es-ES" sz="1000" b="1" dirty="0"/>
              <a:t>AZTI</a:t>
            </a:r>
            <a:r>
              <a:rPr lang="es-ES" sz="1000" dirty="0"/>
              <a:t>  2020</a:t>
            </a:r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2771729370"/>
      </p:ext>
    </p:extLst>
  </p:cSld>
  <p:clrMapOvr>
    <a:masterClrMapping/>
  </p:clrMapOvr>
  <p:transition spd="med"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to1/3_CopyAZ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posición de imagen 10">
            <a:extLst>
              <a:ext uri="{FF2B5EF4-FFF2-40B4-BE49-F238E27FC236}">
                <a16:creationId xmlns:a16="http://schemas.microsoft.com/office/drawing/2014/main" id="{B47DD501-C0EF-6C41-9835-EA8F1E010A16}"/>
              </a:ext>
            </a:extLst>
          </p:cNvPr>
          <p:cNvSpPr>
            <a:spLocks noGrp="1"/>
          </p:cNvSpPr>
          <p:nvPr>
            <p:ph type="pic" sz="half" idx="13"/>
          </p:nvPr>
        </p:nvSpPr>
        <p:spPr>
          <a:xfrm>
            <a:off x="-18198" y="-1819"/>
            <a:ext cx="4526698" cy="685981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</p:sp>
      <p:sp>
        <p:nvSpPr>
          <p:cNvPr id="11" name="TextBox 8">
            <a:extLst>
              <a:ext uri="{FF2B5EF4-FFF2-40B4-BE49-F238E27FC236}">
                <a16:creationId xmlns:a16="http://schemas.microsoft.com/office/drawing/2014/main" id="{9D932277-11FA-DF4F-833B-C5304F7E0329}"/>
              </a:ext>
            </a:extLst>
          </p:cNvPr>
          <p:cNvSpPr txBox="1"/>
          <p:nvPr userDrawn="1"/>
        </p:nvSpPr>
        <p:spPr>
          <a:xfrm>
            <a:off x="10943776" y="241040"/>
            <a:ext cx="915807" cy="400110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tIns="45720" bIns="45720">
            <a:spAutoFit/>
          </a:bodyPr>
          <a:lstStyle>
            <a:lvl1pPr algn="r">
              <a:lnSpc>
                <a:spcPct val="150000"/>
              </a:lnSpc>
              <a:defRPr sz="2000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r">
              <a:lnSpc>
                <a:spcPct val="100000"/>
              </a:lnSpc>
            </a:pPr>
            <a:r>
              <a:rPr lang="es-ES" sz="1000" dirty="0"/>
              <a:t>© </a:t>
            </a:r>
            <a:r>
              <a:rPr lang="es-ES" sz="1000" b="1" dirty="0"/>
              <a:t>AZTI</a:t>
            </a:r>
            <a:r>
              <a:rPr lang="es-ES" sz="1000" dirty="0"/>
              <a:t>  2020</a:t>
            </a:r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3464360768"/>
      </p:ext>
    </p:extLst>
  </p:cSld>
  <p:clrMapOvr>
    <a:masterClrMapping/>
  </p:clrMapOvr>
  <p:transition spd="med"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Peq_Copy_FotoDerech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" descr="Imagen">
            <a:extLst>
              <a:ext uri="{FF2B5EF4-FFF2-40B4-BE49-F238E27FC236}">
                <a16:creationId xmlns:a16="http://schemas.microsoft.com/office/drawing/2014/main" id="{DBEF2E07-D65F-B947-8E6C-92461908378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56925" y="339945"/>
            <a:ext cx="915807" cy="547588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Marcador de posición de imagen 10">
            <a:extLst>
              <a:ext uri="{FF2B5EF4-FFF2-40B4-BE49-F238E27FC236}">
                <a16:creationId xmlns:a16="http://schemas.microsoft.com/office/drawing/2014/main" id="{41A01621-0ED8-5A4E-9F52-0385F91FD284}"/>
              </a:ext>
            </a:extLst>
          </p:cNvPr>
          <p:cNvSpPr>
            <a:spLocks noGrp="1"/>
          </p:cNvSpPr>
          <p:nvPr>
            <p:ph type="pic" sz="half" idx="13"/>
          </p:nvPr>
        </p:nvSpPr>
        <p:spPr>
          <a:xfrm>
            <a:off x="6082328" y="0"/>
            <a:ext cx="6156506" cy="685981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</p:sp>
      <p:sp>
        <p:nvSpPr>
          <p:cNvPr id="7" name="TextBox 8">
            <a:extLst>
              <a:ext uri="{FF2B5EF4-FFF2-40B4-BE49-F238E27FC236}">
                <a16:creationId xmlns:a16="http://schemas.microsoft.com/office/drawing/2014/main" id="{B4C8867B-9D91-9543-A256-7072324F218C}"/>
              </a:ext>
            </a:extLst>
          </p:cNvPr>
          <p:cNvSpPr txBox="1"/>
          <p:nvPr userDrawn="1"/>
        </p:nvSpPr>
        <p:spPr>
          <a:xfrm>
            <a:off x="356925" y="6370740"/>
            <a:ext cx="915807" cy="400110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tIns="45720" bIns="45720">
            <a:spAutoFit/>
          </a:bodyPr>
          <a:lstStyle>
            <a:lvl1pPr algn="r">
              <a:lnSpc>
                <a:spcPct val="150000"/>
              </a:lnSpc>
              <a:defRPr sz="2000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s-ES" sz="1000" dirty="0"/>
              <a:t>© </a:t>
            </a:r>
            <a:r>
              <a:rPr lang="es-ES" sz="1000" b="1" dirty="0"/>
              <a:t>AZTI</a:t>
            </a:r>
            <a:r>
              <a:rPr lang="es-ES" sz="1000" dirty="0"/>
              <a:t>  2020</a:t>
            </a:r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159314865"/>
      </p:ext>
    </p:extLst>
  </p:cSld>
  <p:clrMapOvr>
    <a:masterClrMapping/>
  </p:clrMapOvr>
  <p:transition spd="med"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toIzquierda_LogoPeq_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ción de imagen 10">
            <a:extLst>
              <a:ext uri="{FF2B5EF4-FFF2-40B4-BE49-F238E27FC236}">
                <a16:creationId xmlns:a16="http://schemas.microsoft.com/office/drawing/2014/main" id="{BB2167B2-8124-BF45-A390-C2A089A14BEE}"/>
              </a:ext>
            </a:extLst>
          </p:cNvPr>
          <p:cNvSpPr>
            <a:spLocks noGrp="1"/>
          </p:cNvSpPr>
          <p:nvPr>
            <p:ph type="pic" sz="half" idx="13"/>
          </p:nvPr>
        </p:nvSpPr>
        <p:spPr>
          <a:xfrm>
            <a:off x="-21938" y="0"/>
            <a:ext cx="6156506" cy="685981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</p:sp>
      <p:pic>
        <p:nvPicPr>
          <p:cNvPr id="5" name="Imagen" descr="Imagen">
            <a:extLst>
              <a:ext uri="{FF2B5EF4-FFF2-40B4-BE49-F238E27FC236}">
                <a16:creationId xmlns:a16="http://schemas.microsoft.com/office/drawing/2014/main" id="{DBEF2E07-D65F-B947-8E6C-92461908378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97331" y="339945"/>
            <a:ext cx="915807" cy="547588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TextBox 8">
            <a:extLst>
              <a:ext uri="{FF2B5EF4-FFF2-40B4-BE49-F238E27FC236}">
                <a16:creationId xmlns:a16="http://schemas.microsoft.com/office/drawing/2014/main" id="{F20058DE-C359-A541-976F-179755FC1BBA}"/>
              </a:ext>
            </a:extLst>
          </p:cNvPr>
          <p:cNvSpPr txBox="1"/>
          <p:nvPr userDrawn="1"/>
        </p:nvSpPr>
        <p:spPr>
          <a:xfrm>
            <a:off x="10943776" y="6370740"/>
            <a:ext cx="915807" cy="400110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tIns="45720" bIns="45720">
            <a:spAutoFit/>
          </a:bodyPr>
          <a:lstStyle>
            <a:lvl1pPr algn="r">
              <a:lnSpc>
                <a:spcPct val="150000"/>
              </a:lnSpc>
              <a:defRPr sz="2000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r">
              <a:lnSpc>
                <a:spcPct val="100000"/>
              </a:lnSpc>
            </a:pPr>
            <a:r>
              <a:rPr lang="es-ES" sz="1000" dirty="0"/>
              <a:t>© </a:t>
            </a:r>
            <a:r>
              <a:rPr lang="es-ES" sz="1000" b="1" dirty="0"/>
              <a:t>AZTI</a:t>
            </a:r>
            <a:r>
              <a:rPr lang="es-ES" sz="1000" dirty="0"/>
              <a:t>  2020</a:t>
            </a:r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769050476"/>
      </p:ext>
    </p:extLst>
  </p:cSld>
  <p:clrMapOvr>
    <a:masterClrMapping/>
  </p:clrMapOvr>
  <p:transition spd="med"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FotosIzq_LogoPeq_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2">
            <a:extLst>
              <a:ext uri="{FF2B5EF4-FFF2-40B4-BE49-F238E27FC236}">
                <a16:creationId xmlns:a16="http://schemas.microsoft.com/office/drawing/2014/main" id="{DFBBE0AB-70A1-4048-B520-6F285FA55F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886690"/>
            <a:ext cx="2951019" cy="18842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2700"/>
        </p:spPr>
        <p:txBody>
          <a:bodyPr tIns="45719" bIns="45719"/>
          <a:lstStyle/>
          <a:p>
            <a:endParaRPr dirty="0"/>
          </a:p>
        </p:txBody>
      </p:sp>
      <p:sp>
        <p:nvSpPr>
          <p:cNvPr id="7" name="Picture Placeholder 15">
            <a:extLst>
              <a:ext uri="{FF2B5EF4-FFF2-40B4-BE49-F238E27FC236}">
                <a16:creationId xmlns:a16="http://schemas.microsoft.com/office/drawing/2014/main" id="{5F38BB36-1DB6-1341-8C79-E5CDAB96E99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2" y="2895600"/>
            <a:ext cx="2202875" cy="188421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2700"/>
        </p:spPr>
        <p:txBody>
          <a:bodyPr tIns="45719" bIns="45719"/>
          <a:lstStyle/>
          <a:p>
            <a:endParaRPr/>
          </a:p>
        </p:txBody>
      </p:sp>
      <p:sp>
        <p:nvSpPr>
          <p:cNvPr id="8" name="Picture Placeholder 18">
            <a:extLst>
              <a:ext uri="{FF2B5EF4-FFF2-40B4-BE49-F238E27FC236}">
                <a16:creationId xmlns:a16="http://schemas.microsoft.com/office/drawing/2014/main" id="{C64323AE-FB69-FC4E-AD35-A234728552A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075710" y="886690"/>
            <a:ext cx="2951019" cy="18842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2700"/>
        </p:spPr>
        <p:txBody>
          <a:bodyPr tIns="45719" bIns="45719"/>
          <a:lstStyle/>
          <a:p>
            <a:endParaRPr/>
          </a:p>
        </p:txBody>
      </p:sp>
      <p:sp>
        <p:nvSpPr>
          <p:cNvPr id="9" name="Picture Placeholder 21">
            <a:extLst>
              <a:ext uri="{FF2B5EF4-FFF2-40B4-BE49-F238E27FC236}">
                <a16:creationId xmlns:a16="http://schemas.microsoft.com/office/drawing/2014/main" id="{B39C539B-A891-034C-9ADE-906A57C4085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327564" y="2895599"/>
            <a:ext cx="2202875" cy="396240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2700"/>
        </p:spPr>
        <p:txBody>
          <a:bodyPr tIns="45719" bIns="45719"/>
          <a:lstStyle/>
          <a:p>
            <a:endParaRPr/>
          </a:p>
        </p:txBody>
      </p:sp>
      <p:pic>
        <p:nvPicPr>
          <p:cNvPr id="10" name="Imagen" descr="Imagen">
            <a:extLst>
              <a:ext uri="{FF2B5EF4-FFF2-40B4-BE49-F238E27FC236}">
                <a16:creationId xmlns:a16="http://schemas.microsoft.com/office/drawing/2014/main" id="{41DAD8E4-3892-B648-88F1-7A4111F72BB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97331" y="339945"/>
            <a:ext cx="915807" cy="547588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TextBox 8">
            <a:extLst>
              <a:ext uri="{FF2B5EF4-FFF2-40B4-BE49-F238E27FC236}">
                <a16:creationId xmlns:a16="http://schemas.microsoft.com/office/drawing/2014/main" id="{FE0D4A08-24D0-0145-BC45-F0A77DEC5698}"/>
              </a:ext>
            </a:extLst>
          </p:cNvPr>
          <p:cNvSpPr txBox="1"/>
          <p:nvPr userDrawn="1"/>
        </p:nvSpPr>
        <p:spPr>
          <a:xfrm>
            <a:off x="10943776" y="6370740"/>
            <a:ext cx="915807" cy="400110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tIns="45720" bIns="45720">
            <a:spAutoFit/>
          </a:bodyPr>
          <a:lstStyle>
            <a:lvl1pPr algn="r">
              <a:lnSpc>
                <a:spcPct val="150000"/>
              </a:lnSpc>
              <a:defRPr sz="2000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r">
              <a:lnSpc>
                <a:spcPct val="100000"/>
              </a:lnSpc>
            </a:pPr>
            <a:r>
              <a:rPr lang="es-ES" sz="1000" dirty="0"/>
              <a:t>© </a:t>
            </a:r>
            <a:r>
              <a:rPr lang="es-ES" sz="1000" b="1" dirty="0"/>
              <a:t>AZTI</a:t>
            </a:r>
            <a:r>
              <a:rPr lang="es-ES" sz="1000" dirty="0"/>
              <a:t>  2020</a:t>
            </a:r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1945883930"/>
      </p:ext>
    </p:extLst>
  </p:cSld>
  <p:clrMapOvr>
    <a:masterClrMapping/>
  </p:clrMapOvr>
  <p:transition spd="med"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Peq_Copy_3Fotos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8">
            <a:extLst>
              <a:ext uri="{FF2B5EF4-FFF2-40B4-BE49-F238E27FC236}">
                <a16:creationId xmlns:a16="http://schemas.microsoft.com/office/drawing/2014/main" id="{5C1336E9-8D2C-044F-9F9C-CEFD315DC74F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177283" y="0"/>
            <a:ext cx="2951019" cy="277090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2700"/>
        </p:spPr>
        <p:txBody>
          <a:bodyPr tIns="45719" bIns="45719"/>
          <a:lstStyle>
            <a:lvl1pPr marL="0" indent="0" algn="ctr">
              <a:buFontTx/>
              <a:buNone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 dirty="0"/>
              <a:t>Haga clic en </a:t>
            </a:r>
            <a:br>
              <a:rPr lang="es-ES" dirty="0"/>
            </a:br>
            <a:r>
              <a:rPr lang="es-ES" dirty="0"/>
              <a:t>el icono para</a:t>
            </a:r>
            <a:br>
              <a:rPr lang="es-ES" dirty="0"/>
            </a:br>
            <a:r>
              <a:rPr lang="es-ES" dirty="0"/>
              <a:t>agregar una imagen</a:t>
            </a:r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6E130214-2B8E-9C41-9537-57E9FA4BBC7E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9247937" y="0"/>
            <a:ext cx="2951019" cy="277090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2700"/>
        </p:spPr>
        <p:txBody>
          <a:bodyPr tIns="45719" bIns="45719"/>
          <a:lstStyle>
            <a:lvl1pPr marL="0" indent="0" algn="ctr">
              <a:buFontTx/>
              <a:buNone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 dirty="0"/>
              <a:t>Haga clic en </a:t>
            </a:r>
            <a:br>
              <a:rPr lang="es-ES" dirty="0"/>
            </a:br>
            <a:r>
              <a:rPr lang="es-ES" dirty="0"/>
              <a:t>el icono para</a:t>
            </a:r>
            <a:br>
              <a:rPr lang="es-ES" dirty="0"/>
            </a:br>
            <a:r>
              <a:rPr lang="es-ES" dirty="0"/>
              <a:t>agregar una imagen</a:t>
            </a:r>
          </a:p>
        </p:txBody>
      </p:sp>
      <p:sp>
        <p:nvSpPr>
          <p:cNvPr id="22" name="Picture Placeholder 18">
            <a:extLst>
              <a:ext uri="{FF2B5EF4-FFF2-40B4-BE49-F238E27FC236}">
                <a16:creationId xmlns:a16="http://schemas.microsoft.com/office/drawing/2014/main" id="{75583345-4E31-2B43-ADDA-D252B942647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177283" y="2866768"/>
            <a:ext cx="6021673" cy="399123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2700"/>
        </p:spPr>
        <p:txBody>
          <a:bodyPr tIns="45719" bIns="45719"/>
          <a:lstStyle>
            <a:lvl1pPr marL="0" indent="0" algn="ctr">
              <a:buFontTx/>
              <a:buNone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 dirty="0"/>
              <a:t>Haga clic en </a:t>
            </a:r>
            <a:br>
              <a:rPr lang="es-ES" dirty="0"/>
            </a:br>
            <a:r>
              <a:rPr lang="es-ES" dirty="0"/>
              <a:t>el icono para</a:t>
            </a:r>
            <a:br>
              <a:rPr lang="es-ES" dirty="0"/>
            </a:br>
            <a:r>
              <a:rPr lang="es-ES" dirty="0"/>
              <a:t>agregar una imagen</a:t>
            </a:r>
          </a:p>
        </p:txBody>
      </p:sp>
      <p:pic>
        <p:nvPicPr>
          <p:cNvPr id="11" name="Imagen" descr="Imagen">
            <a:extLst>
              <a:ext uri="{FF2B5EF4-FFF2-40B4-BE49-F238E27FC236}">
                <a16:creationId xmlns:a16="http://schemas.microsoft.com/office/drawing/2014/main" id="{20D71DB9-5D21-7D49-BF3E-EB9CFDBC229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56925" y="339945"/>
            <a:ext cx="915807" cy="547588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TextBox 8">
            <a:extLst>
              <a:ext uri="{FF2B5EF4-FFF2-40B4-BE49-F238E27FC236}">
                <a16:creationId xmlns:a16="http://schemas.microsoft.com/office/drawing/2014/main" id="{9E994D3C-F876-2C41-B258-372BF87B79C9}"/>
              </a:ext>
            </a:extLst>
          </p:cNvPr>
          <p:cNvSpPr txBox="1"/>
          <p:nvPr userDrawn="1"/>
        </p:nvSpPr>
        <p:spPr>
          <a:xfrm>
            <a:off x="356925" y="6370740"/>
            <a:ext cx="915807" cy="400110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tIns="45720" bIns="45720">
            <a:spAutoFit/>
          </a:bodyPr>
          <a:lstStyle>
            <a:lvl1pPr algn="r">
              <a:lnSpc>
                <a:spcPct val="150000"/>
              </a:lnSpc>
              <a:defRPr sz="2000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s-ES" sz="1000" dirty="0"/>
              <a:t>© </a:t>
            </a:r>
            <a:r>
              <a:rPr lang="es-ES" sz="1000" b="1" dirty="0"/>
              <a:t>AZTI</a:t>
            </a:r>
            <a:r>
              <a:rPr lang="es-ES" sz="1000" dirty="0"/>
              <a:t>  2020</a:t>
            </a:r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1287014902"/>
      </p:ext>
    </p:extLst>
  </p:cSld>
  <p:clrMapOvr>
    <a:masterClrMapping/>
  </p:clrMapOvr>
  <p:transition spd="med"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Peq_CopyAZ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8">
            <a:extLst>
              <a:ext uri="{FF2B5EF4-FFF2-40B4-BE49-F238E27FC236}">
                <a16:creationId xmlns:a16="http://schemas.microsoft.com/office/drawing/2014/main" id="{24DC83DF-D12A-844E-8177-96B483BB7306}"/>
              </a:ext>
            </a:extLst>
          </p:cNvPr>
          <p:cNvSpPr txBox="1"/>
          <p:nvPr userDrawn="1"/>
        </p:nvSpPr>
        <p:spPr>
          <a:xfrm>
            <a:off x="10943776" y="241040"/>
            <a:ext cx="915807" cy="400110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tIns="45720" bIns="45720">
            <a:spAutoFit/>
          </a:bodyPr>
          <a:lstStyle>
            <a:lvl1pPr algn="r">
              <a:lnSpc>
                <a:spcPct val="150000"/>
              </a:lnSpc>
              <a:defRPr sz="2000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r">
              <a:lnSpc>
                <a:spcPct val="100000"/>
              </a:lnSpc>
            </a:pPr>
            <a:r>
              <a:rPr lang="es-ES" sz="1000" dirty="0"/>
              <a:t>© </a:t>
            </a:r>
            <a:r>
              <a:rPr lang="es-ES" sz="1000" b="1" dirty="0"/>
              <a:t>AZTI</a:t>
            </a:r>
            <a:r>
              <a:rPr lang="es-ES" sz="1000" dirty="0"/>
              <a:t>  2020</a:t>
            </a:r>
            <a:endParaRPr sz="1000" dirty="0"/>
          </a:p>
        </p:txBody>
      </p:sp>
      <p:pic>
        <p:nvPicPr>
          <p:cNvPr id="4" name="Imagen" descr="Imagen">
            <a:extLst>
              <a:ext uri="{FF2B5EF4-FFF2-40B4-BE49-F238E27FC236}">
                <a16:creationId xmlns:a16="http://schemas.microsoft.com/office/drawing/2014/main" id="{E74ABB5A-41C5-9547-B1D3-A405CF24F5C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56925" y="339945"/>
            <a:ext cx="915807" cy="54758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723618742"/>
      </p:ext>
    </p:extLst>
  </p:cSld>
  <p:clrMapOvr>
    <a:masterClrMapping/>
  </p:clrMapOvr>
  <p:transition spd="med"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Peq_Copy_3circul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8">
            <a:extLst>
              <a:ext uri="{FF2B5EF4-FFF2-40B4-BE49-F238E27FC236}">
                <a16:creationId xmlns:a16="http://schemas.microsoft.com/office/drawing/2014/main" id="{5C1336E9-8D2C-044F-9F9C-CEFD315DC74F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366405" y="2026508"/>
            <a:ext cx="2115255" cy="2116317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12700"/>
        </p:spPr>
        <p:txBody>
          <a:bodyPr tIns="45719" bIns="45719"/>
          <a:lstStyle>
            <a:lvl1pPr marL="0" indent="0" algn="ctr">
              <a:buFontTx/>
              <a:buNone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 dirty="0"/>
              <a:t>Haga clic en </a:t>
            </a:r>
            <a:br>
              <a:rPr lang="es-ES" dirty="0"/>
            </a:br>
            <a:r>
              <a:rPr lang="es-ES" dirty="0"/>
              <a:t>el icono para agregar una imagen</a:t>
            </a:r>
            <a:endParaRPr dirty="0"/>
          </a:p>
        </p:txBody>
      </p:sp>
      <p:sp>
        <p:nvSpPr>
          <p:cNvPr id="17" name="Picture Placeholder 18">
            <a:extLst>
              <a:ext uri="{FF2B5EF4-FFF2-40B4-BE49-F238E27FC236}">
                <a16:creationId xmlns:a16="http://schemas.microsoft.com/office/drawing/2014/main" id="{E6E5FC3D-CC72-4547-8FEA-E7E9AA725D4B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5035464" y="2026508"/>
            <a:ext cx="2115255" cy="2116317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12700"/>
        </p:spPr>
        <p:txBody>
          <a:bodyPr tIns="45719" bIns="45719"/>
          <a:lstStyle>
            <a:lvl1pPr marL="0" indent="0" algn="ctr">
              <a:buFontTx/>
              <a:buNone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 dirty="0"/>
              <a:t>Haga clic en </a:t>
            </a:r>
            <a:br>
              <a:rPr lang="es-ES" dirty="0"/>
            </a:br>
            <a:r>
              <a:rPr lang="es-ES" dirty="0"/>
              <a:t>el icono para agregar una imagen</a:t>
            </a:r>
            <a:endParaRPr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45FBCFBB-1F25-E24C-B607-73CDD924B66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7735416" y="2026508"/>
            <a:ext cx="2115255" cy="2116317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12700"/>
        </p:spPr>
        <p:txBody>
          <a:bodyPr tIns="45719" bIns="45719"/>
          <a:lstStyle>
            <a:lvl1pPr marL="0" indent="0" algn="ctr">
              <a:buFontTx/>
              <a:buNone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 dirty="0"/>
              <a:t>Haga clic en </a:t>
            </a:r>
            <a:br>
              <a:rPr lang="es-ES" dirty="0"/>
            </a:br>
            <a:r>
              <a:rPr lang="es-ES" dirty="0"/>
              <a:t>el icono para agregar una imagen</a:t>
            </a:r>
            <a:endParaRPr dirty="0"/>
          </a:p>
        </p:txBody>
      </p:sp>
      <p:sp>
        <p:nvSpPr>
          <p:cNvPr id="5" name="TextBox 8">
            <a:extLst>
              <a:ext uri="{FF2B5EF4-FFF2-40B4-BE49-F238E27FC236}">
                <a16:creationId xmlns:a16="http://schemas.microsoft.com/office/drawing/2014/main" id="{DF8E4682-E53C-CC4F-9DAF-A4821190B83D}"/>
              </a:ext>
            </a:extLst>
          </p:cNvPr>
          <p:cNvSpPr txBox="1"/>
          <p:nvPr userDrawn="1"/>
        </p:nvSpPr>
        <p:spPr>
          <a:xfrm>
            <a:off x="10943776" y="241040"/>
            <a:ext cx="915807" cy="400110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tIns="45720" bIns="45720">
            <a:spAutoFit/>
          </a:bodyPr>
          <a:lstStyle>
            <a:lvl1pPr algn="r">
              <a:lnSpc>
                <a:spcPct val="150000"/>
              </a:lnSpc>
              <a:defRPr sz="2000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r">
              <a:lnSpc>
                <a:spcPct val="100000"/>
              </a:lnSpc>
            </a:pPr>
            <a:r>
              <a:rPr lang="es-ES" sz="1000" dirty="0"/>
              <a:t>© </a:t>
            </a:r>
            <a:r>
              <a:rPr lang="es-ES" sz="1000" b="1" dirty="0"/>
              <a:t>AZTI</a:t>
            </a:r>
            <a:r>
              <a:rPr lang="es-ES" sz="1000" dirty="0"/>
              <a:t>  2020</a:t>
            </a:r>
            <a:endParaRPr sz="1000" dirty="0"/>
          </a:p>
        </p:txBody>
      </p:sp>
      <p:pic>
        <p:nvPicPr>
          <p:cNvPr id="6" name="Imagen" descr="Imagen">
            <a:extLst>
              <a:ext uri="{FF2B5EF4-FFF2-40B4-BE49-F238E27FC236}">
                <a16:creationId xmlns:a16="http://schemas.microsoft.com/office/drawing/2014/main" id="{1041E7B6-BC25-EF44-9B5D-C7DDA33FC22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56925" y="339945"/>
            <a:ext cx="915807" cy="54758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043247810"/>
      </p:ext>
    </p:extLst>
  </p:cSld>
  <p:clrMapOvr>
    <a:masterClrMapping/>
  </p:clrMapOvr>
  <p:transition spd="med"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Peq_Copy_FotosEquip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8">
            <a:extLst>
              <a:ext uri="{FF2B5EF4-FFF2-40B4-BE49-F238E27FC236}">
                <a16:creationId xmlns:a16="http://schemas.microsoft.com/office/drawing/2014/main" id="{B056C94A-6881-5942-B7CC-0BAC562CBF2A}"/>
              </a:ext>
            </a:extLst>
          </p:cNvPr>
          <p:cNvSpPr txBox="1"/>
          <p:nvPr userDrawn="1"/>
        </p:nvSpPr>
        <p:spPr>
          <a:xfrm>
            <a:off x="10943776" y="241040"/>
            <a:ext cx="915807" cy="400110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tIns="45720" bIns="45720">
            <a:spAutoFit/>
          </a:bodyPr>
          <a:lstStyle>
            <a:lvl1pPr algn="r">
              <a:lnSpc>
                <a:spcPct val="150000"/>
              </a:lnSpc>
              <a:defRPr sz="2000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r">
              <a:lnSpc>
                <a:spcPct val="100000"/>
              </a:lnSpc>
            </a:pPr>
            <a:r>
              <a:rPr lang="es-ES" sz="1000" dirty="0"/>
              <a:t>© </a:t>
            </a:r>
            <a:r>
              <a:rPr lang="es-ES" sz="1000" b="1" dirty="0"/>
              <a:t>AZTI</a:t>
            </a:r>
            <a:r>
              <a:rPr lang="es-ES" sz="1000" dirty="0"/>
              <a:t>  2020</a:t>
            </a:r>
            <a:endParaRPr sz="1000" dirty="0"/>
          </a:p>
        </p:txBody>
      </p:sp>
      <p:pic>
        <p:nvPicPr>
          <p:cNvPr id="12" name="Imagen" descr="Imagen">
            <a:extLst>
              <a:ext uri="{FF2B5EF4-FFF2-40B4-BE49-F238E27FC236}">
                <a16:creationId xmlns:a16="http://schemas.microsoft.com/office/drawing/2014/main" id="{806F937B-1314-8244-A912-2748E825335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56925" y="339945"/>
            <a:ext cx="915807" cy="547588"/>
          </a:xfrm>
          <a:prstGeom prst="rect">
            <a:avLst/>
          </a:prstGeom>
          <a:ln w="12700">
            <a:miter lim="400000"/>
          </a:ln>
        </p:spPr>
      </p:pic>
      <p:sp>
        <p:nvSpPr>
          <p:cNvPr id="44" name="Picture Placeholder 18">
            <a:extLst>
              <a:ext uri="{FF2B5EF4-FFF2-40B4-BE49-F238E27FC236}">
                <a16:creationId xmlns:a16="http://schemas.microsoft.com/office/drawing/2014/main" id="{70045B4B-7D31-D54D-A029-914C372E3DAD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8958103" y="4192293"/>
            <a:ext cx="1303814" cy="1304468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12700"/>
        </p:spPr>
        <p:txBody>
          <a:bodyPr tIns="45719" bIns="45719"/>
          <a:lstStyle>
            <a:lvl1pPr marL="0" indent="0" algn="ctr">
              <a:buFontTx/>
              <a:buNone/>
              <a:defRPr sz="125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 dirty="0"/>
              <a:t>Haga clic en  el icono para agregar una imagen</a:t>
            </a:r>
            <a:endParaRPr dirty="0"/>
          </a:p>
        </p:txBody>
      </p:sp>
      <p:sp>
        <p:nvSpPr>
          <p:cNvPr id="46" name="Picture Placeholder 18">
            <a:extLst>
              <a:ext uri="{FF2B5EF4-FFF2-40B4-BE49-F238E27FC236}">
                <a16:creationId xmlns:a16="http://schemas.microsoft.com/office/drawing/2014/main" id="{A99AC721-5BF9-3543-9E16-FBF0C7953F38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6666527" y="4192293"/>
            <a:ext cx="1303814" cy="1304468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12700"/>
        </p:spPr>
        <p:txBody>
          <a:bodyPr tIns="45719" bIns="45719"/>
          <a:lstStyle>
            <a:lvl1pPr marL="0" indent="0" algn="ctr">
              <a:buFontTx/>
              <a:buNone/>
              <a:defRPr sz="125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 dirty="0"/>
              <a:t>Haga clic en  el icono para agregar una imagen</a:t>
            </a:r>
            <a:endParaRPr dirty="0"/>
          </a:p>
        </p:txBody>
      </p:sp>
      <p:sp>
        <p:nvSpPr>
          <p:cNvPr id="49" name="Picture Placeholder 18">
            <a:extLst>
              <a:ext uri="{FF2B5EF4-FFF2-40B4-BE49-F238E27FC236}">
                <a16:creationId xmlns:a16="http://schemas.microsoft.com/office/drawing/2014/main" id="{305FE823-10D4-004A-BE7E-B054A2251D78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4374952" y="4192293"/>
            <a:ext cx="1303814" cy="1304468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12700"/>
        </p:spPr>
        <p:txBody>
          <a:bodyPr tIns="45719" bIns="45719"/>
          <a:lstStyle>
            <a:lvl1pPr marL="0" indent="0" algn="ctr">
              <a:buFontTx/>
              <a:buNone/>
              <a:defRPr sz="125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 dirty="0"/>
              <a:t>Haga clic en  el icono para agregar una imagen</a:t>
            </a:r>
            <a:endParaRPr dirty="0"/>
          </a:p>
        </p:txBody>
      </p:sp>
      <p:sp>
        <p:nvSpPr>
          <p:cNvPr id="50" name="Picture Placeholder 18">
            <a:extLst>
              <a:ext uri="{FF2B5EF4-FFF2-40B4-BE49-F238E27FC236}">
                <a16:creationId xmlns:a16="http://schemas.microsoft.com/office/drawing/2014/main" id="{BEF51DDA-25B0-3944-9C74-1ED784A8F187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2083376" y="4192293"/>
            <a:ext cx="1303814" cy="1304468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12700"/>
        </p:spPr>
        <p:txBody>
          <a:bodyPr tIns="45719" bIns="45719"/>
          <a:lstStyle>
            <a:lvl1pPr marL="0" indent="0" algn="ctr">
              <a:buFontTx/>
              <a:buNone/>
              <a:defRPr sz="125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 dirty="0"/>
              <a:t>Haga clic en  el icono para agregar una imagen</a:t>
            </a:r>
            <a:endParaRPr dirty="0"/>
          </a:p>
        </p:txBody>
      </p:sp>
      <p:sp>
        <p:nvSpPr>
          <p:cNvPr id="55" name="Picture Placeholder 18">
            <a:extLst>
              <a:ext uri="{FF2B5EF4-FFF2-40B4-BE49-F238E27FC236}">
                <a16:creationId xmlns:a16="http://schemas.microsoft.com/office/drawing/2014/main" id="{54EA55BE-50BB-424E-AAF3-834DBBAB2AAD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8958103" y="2207376"/>
            <a:ext cx="1303814" cy="1304468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12700"/>
        </p:spPr>
        <p:txBody>
          <a:bodyPr tIns="45719" bIns="45719"/>
          <a:lstStyle>
            <a:lvl1pPr marL="0" indent="0" algn="ctr">
              <a:buFontTx/>
              <a:buNone/>
              <a:defRPr sz="125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 dirty="0"/>
              <a:t>Haga clic en  el icono para agregar una imagen</a:t>
            </a:r>
            <a:endParaRPr dirty="0"/>
          </a:p>
        </p:txBody>
      </p:sp>
      <p:sp>
        <p:nvSpPr>
          <p:cNvPr id="56" name="Picture Placeholder 18">
            <a:extLst>
              <a:ext uri="{FF2B5EF4-FFF2-40B4-BE49-F238E27FC236}">
                <a16:creationId xmlns:a16="http://schemas.microsoft.com/office/drawing/2014/main" id="{C6D2F2E5-CE76-8945-AF59-4A9462A5FBC0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6666527" y="2207376"/>
            <a:ext cx="1303814" cy="1304468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12700"/>
        </p:spPr>
        <p:txBody>
          <a:bodyPr tIns="45719" bIns="45719"/>
          <a:lstStyle>
            <a:lvl1pPr marL="0" indent="0" algn="ctr">
              <a:buFontTx/>
              <a:buNone/>
              <a:defRPr sz="125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 dirty="0"/>
              <a:t>Haga clic en  el icono para agregar una imagen</a:t>
            </a:r>
            <a:endParaRPr dirty="0"/>
          </a:p>
        </p:txBody>
      </p:sp>
      <p:sp>
        <p:nvSpPr>
          <p:cNvPr id="57" name="Picture Placeholder 18">
            <a:extLst>
              <a:ext uri="{FF2B5EF4-FFF2-40B4-BE49-F238E27FC236}">
                <a16:creationId xmlns:a16="http://schemas.microsoft.com/office/drawing/2014/main" id="{5E045EF2-B7F1-E644-B591-8D847A47183B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4374952" y="2207376"/>
            <a:ext cx="1303814" cy="1304468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12700"/>
        </p:spPr>
        <p:txBody>
          <a:bodyPr tIns="45719" bIns="45719"/>
          <a:lstStyle>
            <a:lvl1pPr marL="0" indent="0" algn="ctr">
              <a:buFontTx/>
              <a:buNone/>
              <a:defRPr sz="125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 dirty="0"/>
              <a:t>Haga clic en  el icono para agregar una imagen</a:t>
            </a:r>
            <a:endParaRPr dirty="0"/>
          </a:p>
        </p:txBody>
      </p:sp>
      <p:sp>
        <p:nvSpPr>
          <p:cNvPr id="58" name="Picture Placeholder 18">
            <a:extLst>
              <a:ext uri="{FF2B5EF4-FFF2-40B4-BE49-F238E27FC236}">
                <a16:creationId xmlns:a16="http://schemas.microsoft.com/office/drawing/2014/main" id="{6EA20B44-1AE3-5A4B-BDF2-2809CB4E1817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2083376" y="2207376"/>
            <a:ext cx="1303814" cy="1304468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12700"/>
        </p:spPr>
        <p:txBody>
          <a:bodyPr tIns="45719" bIns="45719"/>
          <a:lstStyle>
            <a:lvl1pPr marL="0" indent="0" algn="ctr">
              <a:buFontTx/>
              <a:buNone/>
              <a:defRPr sz="125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 dirty="0"/>
              <a:t>Haga clic en  el icono para agregar una imagen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14752284"/>
      </p:ext>
    </p:extLst>
  </p:cSld>
  <p:clrMapOvr>
    <a:masterClrMapping/>
  </p:clrMapOvr>
  <p:transition spd="med"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ajaCe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5">
            <a:extLst>
              <a:ext uri="{FF2B5EF4-FFF2-40B4-BE49-F238E27FC236}">
                <a16:creationId xmlns:a16="http://schemas.microsoft.com/office/drawing/2014/main" id="{222B1843-C734-534B-BDB1-FB581CD6E9B3}"/>
              </a:ext>
            </a:extLst>
          </p:cNvPr>
          <p:cNvSpPr/>
          <p:nvPr userDrawn="1"/>
        </p:nvSpPr>
        <p:spPr>
          <a:xfrm>
            <a:off x="543951" y="524021"/>
            <a:ext cx="11104099" cy="5809959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tIns="45720" bIns="45720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900"/>
          </a:p>
        </p:txBody>
      </p:sp>
    </p:spTree>
    <p:extLst>
      <p:ext uri="{BB962C8B-B14F-4D97-AF65-F5344CB8AC3E}">
        <p14:creationId xmlns:p14="http://schemas.microsoft.com/office/powerpoint/2010/main" val="1367674842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Placeholder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6096000" y="3429000"/>
            <a:ext cx="6096000" cy="3429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3429000"/>
            <a:ext cx="6096000" cy="3429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406679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to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Marcador de posición de imagen 10">
            <a:extLst>
              <a:ext uri="{FF2B5EF4-FFF2-40B4-BE49-F238E27FC236}">
                <a16:creationId xmlns:a16="http://schemas.microsoft.com/office/drawing/2014/main" id="{C4B7E043-36C4-ED4F-8513-ADAADBA232A5}"/>
              </a:ext>
            </a:extLst>
          </p:cNvPr>
          <p:cNvSpPr>
            <a:spLocks noGrp="1"/>
          </p:cNvSpPr>
          <p:nvPr>
            <p:ph type="pic" sz="half" idx="13"/>
          </p:nvPr>
        </p:nvSpPr>
        <p:spPr>
          <a:xfrm>
            <a:off x="321527" y="303871"/>
            <a:ext cx="11548947" cy="625025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</p:sp>
    </p:spTree>
    <p:extLst>
      <p:ext uri="{BB962C8B-B14F-4D97-AF65-F5344CB8AC3E}">
        <p14:creationId xmlns:p14="http://schemas.microsoft.com/office/powerpoint/2010/main" val="2313721826"/>
      </p:ext>
    </p:extLst>
  </p:cSld>
  <p:clrMapOvr>
    <a:masterClrMapping/>
  </p:clrMapOvr>
  <p:transition spd="med"/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tra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8831807"/>
      </p:ext>
    </p:extLst>
  </p:cSld>
  <p:clrMapOvr>
    <a:masterClrMapping/>
  </p:clrMapOvr>
  <p:transition spd="med"/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laceholder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5342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Placeholder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0" y="3429000"/>
            <a:ext cx="6096000" cy="3429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3429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29022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slideLayout" Target="../slideLayouts/slideLayout63.xml"/><Relationship Id="rId68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61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image" Target="../media/image1.jpg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5.xml"/><Relationship Id="rId13" Type="http://schemas.openxmlformats.org/officeDocument/2006/relationships/slideLayout" Target="../slideLayouts/slideLayout80.xml"/><Relationship Id="rId3" Type="http://schemas.openxmlformats.org/officeDocument/2006/relationships/slideLayout" Target="../slideLayouts/slideLayout70.xml"/><Relationship Id="rId7" Type="http://schemas.openxmlformats.org/officeDocument/2006/relationships/slideLayout" Target="../slideLayouts/slideLayout74.xml"/><Relationship Id="rId12" Type="http://schemas.openxmlformats.org/officeDocument/2006/relationships/slideLayout" Target="../slideLayouts/slideLayout79.xml"/><Relationship Id="rId2" Type="http://schemas.openxmlformats.org/officeDocument/2006/relationships/slideLayout" Target="../slideLayouts/slideLayout69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68.xml"/><Relationship Id="rId6" Type="http://schemas.openxmlformats.org/officeDocument/2006/relationships/slideLayout" Target="../slideLayouts/slideLayout73.xml"/><Relationship Id="rId11" Type="http://schemas.openxmlformats.org/officeDocument/2006/relationships/slideLayout" Target="../slideLayouts/slideLayout78.xml"/><Relationship Id="rId5" Type="http://schemas.openxmlformats.org/officeDocument/2006/relationships/slideLayout" Target="../slideLayouts/slideLayout72.xml"/><Relationship Id="rId15" Type="http://schemas.openxmlformats.org/officeDocument/2006/relationships/slideLayout" Target="../slideLayouts/slideLayout82.xml"/><Relationship Id="rId10" Type="http://schemas.openxmlformats.org/officeDocument/2006/relationships/slideLayout" Target="../slideLayouts/slideLayout77.xml"/><Relationship Id="rId4" Type="http://schemas.openxmlformats.org/officeDocument/2006/relationships/slideLayout" Target="../slideLayouts/slideLayout71.xml"/><Relationship Id="rId9" Type="http://schemas.openxmlformats.org/officeDocument/2006/relationships/slideLayout" Target="../slideLayouts/slideLayout76.xml"/><Relationship Id="rId14" Type="http://schemas.openxmlformats.org/officeDocument/2006/relationships/slideLayout" Target="../slideLayouts/slideLayout8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4">
            <a:extLst>
              <a:ext uri="{FF2B5EF4-FFF2-40B4-BE49-F238E27FC236}">
                <a16:creationId xmlns:a16="http://schemas.microsoft.com/office/drawing/2014/main" id="{56E9A9E6-557B-4E78-A084-057B1304D866}"/>
              </a:ext>
            </a:extLst>
          </p:cNvPr>
          <p:cNvSpPr/>
          <p:nvPr userDrawn="1"/>
        </p:nvSpPr>
        <p:spPr>
          <a:xfrm rot="16200000">
            <a:off x="11102859" y="6322422"/>
            <a:ext cx="260604" cy="26202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900" dirty="0">
              <a:latin typeface="Montserrat" charset="0"/>
            </a:endParaRP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D1AAEEB-31AF-45DB-9CA7-8FE8FC78B7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1" y="1825625"/>
            <a:ext cx="10515600" cy="4351338"/>
          </a:xfrm>
          <a:prstGeom prst="rect">
            <a:avLst/>
          </a:prstGeom>
        </p:spPr>
        <p:txBody>
          <a:bodyPr vert="horz" lIns="182843" tIns="91422" rIns="182843" bIns="91422" rtlCol="0">
            <a:normAutofit/>
          </a:bodyPr>
          <a:lstStyle/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6791B0E8-9793-452C-BCC1-36FF659D8917}"/>
              </a:ext>
            </a:extLst>
          </p:cNvPr>
          <p:cNvSpPr txBox="1"/>
          <p:nvPr userDrawn="1"/>
        </p:nvSpPr>
        <p:spPr>
          <a:xfrm>
            <a:off x="11047220" y="6323463"/>
            <a:ext cx="434698" cy="230814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pPr algn="ctr"/>
            <a:fld id="{260E2A6B-A809-4840-BF14-8648BC0BDF87}" type="slidenum">
              <a:rPr lang="id-ID" sz="900" b="0" i="0" smtClean="0">
                <a:solidFill>
                  <a:schemeClr val="bg1"/>
                </a:solidFill>
                <a:latin typeface="Montserrat Light" charset="0"/>
                <a:ea typeface="Montserrat Light" charset="0"/>
                <a:cs typeface="Montserrat Light" charset="0"/>
              </a:rPr>
              <a:pPr algn="ctr"/>
              <a:t>‹Nº›</a:t>
            </a:fld>
            <a:r>
              <a:rPr lang="id-ID" sz="900" b="0" i="0" dirty="0">
                <a:solidFill>
                  <a:schemeClr val="bg1"/>
                </a:solidFill>
                <a:latin typeface="Montserrat Light" charset="0"/>
                <a:ea typeface="Montserrat Light" charset="0"/>
                <a:cs typeface="Montserrat Light" charset="0"/>
              </a:rPr>
              <a:t>  </a:t>
            </a:r>
          </a:p>
        </p:txBody>
      </p:sp>
      <p:sp>
        <p:nvSpPr>
          <p:cNvPr id="10" name="Title Placeholder 3">
            <a:extLst>
              <a:ext uri="{FF2B5EF4-FFF2-40B4-BE49-F238E27FC236}">
                <a16:creationId xmlns:a16="http://schemas.microsoft.com/office/drawing/2014/main" id="{ECF90066-CBA4-438F-A5E0-600749CDAA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19" y="365125"/>
            <a:ext cx="1051516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88DB0FF7-09CF-4F42-A04D-56216E435FD1}"/>
              </a:ext>
            </a:extLst>
          </p:cNvPr>
          <p:cNvPicPr>
            <a:picLocks noChangeAspect="1"/>
          </p:cNvPicPr>
          <p:nvPr userDrawn="1"/>
        </p:nvPicPr>
        <p:blipFill>
          <a:blip r:embed="rId69"/>
          <a:stretch>
            <a:fillRect/>
          </a:stretch>
        </p:blipFill>
        <p:spPr>
          <a:xfrm>
            <a:off x="10494468" y="346203"/>
            <a:ext cx="1215361" cy="315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7170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Marcador de título 14">
            <a:extLst>
              <a:ext uri="{FF2B5EF4-FFF2-40B4-BE49-F238E27FC236}">
                <a16:creationId xmlns:a16="http://schemas.microsoft.com/office/drawing/2014/main" id="{44C5ACE8-2A85-7948-80CC-D1B5F00B24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dirty="0"/>
              <a:t>TÍTULO</a:t>
            </a:r>
          </a:p>
        </p:txBody>
      </p:sp>
      <p:sp>
        <p:nvSpPr>
          <p:cNvPr id="16" name="Marcador de fecha 15">
            <a:extLst>
              <a:ext uri="{FF2B5EF4-FFF2-40B4-BE49-F238E27FC236}">
                <a16:creationId xmlns:a16="http://schemas.microsoft.com/office/drawing/2014/main" id="{935FDBCB-D69D-E74B-A866-030F9E447E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488A9CC-1802-7E44-91DC-0E1B4B56F87C}" type="datetimeFigureOut">
              <a:rPr lang="es-ES" smtClean="0"/>
              <a:pPr/>
              <a:t>29/09/2020</a:t>
            </a:fld>
            <a:endParaRPr lang="es-ES" dirty="0"/>
          </a:p>
        </p:txBody>
      </p:sp>
      <p:sp>
        <p:nvSpPr>
          <p:cNvPr id="17" name="Marcador de pie de página 16">
            <a:extLst>
              <a:ext uri="{FF2B5EF4-FFF2-40B4-BE49-F238E27FC236}">
                <a16:creationId xmlns:a16="http://schemas.microsoft.com/office/drawing/2014/main" id="{0E3DFA2D-5095-D245-B138-ABDD01220D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s-ES" dirty="0"/>
          </a:p>
        </p:txBody>
      </p:sp>
      <p:sp>
        <p:nvSpPr>
          <p:cNvPr id="18" name="Marcador de número de diapositiva 17">
            <a:extLst>
              <a:ext uri="{FF2B5EF4-FFF2-40B4-BE49-F238E27FC236}">
                <a16:creationId xmlns:a16="http://schemas.microsoft.com/office/drawing/2014/main" id="{6F72916D-11BD-0A4F-A380-15C6EAD186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E3BD0B-7743-9D4B-8467-99637DB1208C}" type="slidenum">
              <a:rPr lang="es-ES" smtClean="0"/>
              <a:t>‹Nº›</a:t>
            </a:fld>
            <a:endParaRPr lang="es-ES" dirty="0"/>
          </a:p>
        </p:txBody>
      </p:sp>
      <p:sp>
        <p:nvSpPr>
          <p:cNvPr id="19" name="Marcador de texto 18">
            <a:extLst>
              <a:ext uri="{FF2B5EF4-FFF2-40B4-BE49-F238E27FC236}">
                <a16:creationId xmlns:a16="http://schemas.microsoft.com/office/drawing/2014/main" id="{92A3DDDC-69E8-5746-AB6B-9B7B2AE0AC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Antetítulo_</a:t>
            </a:r>
            <a:br>
              <a:rPr lang="es-ES" dirty="0"/>
            </a:br>
            <a:endParaRPr lang="es-ES" dirty="0"/>
          </a:p>
          <a:p>
            <a:pPr lvl="3"/>
            <a:r>
              <a:rPr lang="es-ES" dirty="0"/>
              <a:t>Texto</a:t>
            </a:r>
          </a:p>
        </p:txBody>
      </p:sp>
    </p:spTree>
    <p:extLst>
      <p:ext uri="{BB962C8B-B14F-4D97-AF65-F5344CB8AC3E}">
        <p14:creationId xmlns:p14="http://schemas.microsoft.com/office/powerpoint/2010/main" val="23056394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8" r:id="rId2"/>
    <p:sldLayoutId id="2147483719" r:id="rId3"/>
    <p:sldLayoutId id="2147483720" r:id="rId4"/>
    <p:sldLayoutId id="2147483721" r:id="rId5"/>
    <p:sldLayoutId id="2147483722" r:id="rId6"/>
    <p:sldLayoutId id="2147483723" r:id="rId7"/>
    <p:sldLayoutId id="2147483724" r:id="rId8"/>
    <p:sldLayoutId id="2147483725" r:id="rId9"/>
    <p:sldLayoutId id="2147483726" r:id="rId10"/>
    <p:sldLayoutId id="2147483727" r:id="rId11"/>
    <p:sldLayoutId id="2147483728" r:id="rId12"/>
    <p:sldLayoutId id="2147483729" r:id="rId13"/>
    <p:sldLayoutId id="2147483730" r:id="rId14"/>
    <p:sldLayoutId id="2147483731" r:id="rId15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1" i="0" u="none" strike="noStrike" cap="none" spc="0" baseline="0">
          <a:solidFill>
            <a:srgbClr val="000000"/>
          </a:solidFill>
          <a:uFillTx/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  <a:sym typeface="Calibri Light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Arial" panose="020B0604020202020204" pitchFamily="34" charset="0"/>
          <a:ea typeface="+mn-ea"/>
          <a:cs typeface="Arial" panose="020B0604020202020204" pitchFamily="34" charset="0"/>
          <a:sym typeface="Calibri"/>
        </a:defRPr>
      </a:lvl1pPr>
      <a:lvl2pPr marL="4953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Arial" panose="020B0604020202020204" pitchFamily="34" charset="0"/>
          <a:ea typeface="+mn-ea"/>
          <a:cs typeface="Arial" panose="020B0604020202020204" pitchFamily="34" charset="0"/>
          <a:sym typeface="Calibri"/>
        </a:defRPr>
      </a:lvl2pPr>
      <a:lvl3pPr marL="777240" marR="0" indent="-32004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1041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1000" b="0" i="0" u="none" strike="noStrike" cap="none" spc="0" baseline="0">
          <a:solidFill>
            <a:srgbClr val="000000"/>
          </a:solidFill>
          <a:uFillTx/>
          <a:latin typeface="Arial" panose="020B0604020202020204" pitchFamily="34" charset="0"/>
          <a:ea typeface="+mn-ea"/>
          <a:cs typeface="Arial" panose="020B0604020202020204" pitchFamily="34" charset="0"/>
          <a:sym typeface="Calibri"/>
        </a:defRPr>
      </a:lvl4pPr>
      <a:lvl5pPr marL="1270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Arial" panose="020B0604020202020204" pitchFamily="34" charset="0"/>
          <a:ea typeface="+mn-ea"/>
          <a:cs typeface="Arial" panose="020B0604020202020204" pitchFamily="34" charset="0"/>
          <a:sym typeface="Calibri"/>
        </a:defRPr>
      </a:lvl5pPr>
      <a:lvl6pPr marL="1498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1955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228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685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1143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1600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7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9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0.xml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6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6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9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emf"/><Relationship Id="rId7" Type="http://schemas.openxmlformats.org/officeDocument/2006/relationships/image" Target="../media/image14.png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69.xml"/><Relationship Id="rId6" Type="http://schemas.openxmlformats.org/officeDocument/2006/relationships/image" Target="../media/image13.png"/><Relationship Id="rId5" Type="http://schemas.openxmlformats.org/officeDocument/2006/relationships/image" Target="../media/image12.emf"/><Relationship Id="rId4" Type="http://schemas.openxmlformats.org/officeDocument/2006/relationships/image" Target="../media/image11.emf"/><Relationship Id="rId9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posición de imagen 3">
            <a:extLst>
              <a:ext uri="{FF2B5EF4-FFF2-40B4-BE49-F238E27FC236}">
                <a16:creationId xmlns:a16="http://schemas.microsoft.com/office/drawing/2014/main" id="{0E130914-DD72-914F-9424-30F3149D5D6B}"/>
              </a:ext>
            </a:extLst>
          </p:cNvPr>
          <p:cNvPicPr>
            <a:picLocks noGrp="1" noChangeAspect="1"/>
          </p:cNvPicPr>
          <p:nvPr>
            <p:ph type="pic" sz="half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12" b="9412"/>
          <a:stretch>
            <a:fillRect/>
          </a:stretch>
        </p:blipFill>
        <p:spPr>
          <a:xfrm>
            <a:off x="321527" y="123118"/>
            <a:ext cx="11548947" cy="6250259"/>
          </a:xfrm>
        </p:spPr>
      </p:pic>
      <p:sp>
        <p:nvSpPr>
          <p:cNvPr id="168" name="TextBox 8"/>
          <p:cNvSpPr txBox="1"/>
          <p:nvPr/>
        </p:nvSpPr>
        <p:spPr>
          <a:xfrm>
            <a:off x="3317358" y="3524488"/>
            <a:ext cx="8293396" cy="247760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tIns="45720" bIns="45720">
            <a:spAutoFit/>
          </a:bodyPr>
          <a:lstStyle>
            <a:lvl1pPr>
              <a:defRPr sz="88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endParaRPr lang="en-GB" sz="2700" dirty="0"/>
          </a:p>
          <a:p>
            <a:r>
              <a:rPr lang="en-GB" sz="2700" dirty="0"/>
              <a:t>Estimating abundance of </a:t>
            </a:r>
            <a:r>
              <a:rPr lang="en-GB" sz="2700" i="1" dirty="0" err="1"/>
              <a:t>Loligo</a:t>
            </a:r>
            <a:r>
              <a:rPr lang="en-GB" sz="2700" i="1" dirty="0"/>
              <a:t> Vulgaris </a:t>
            </a:r>
            <a:br>
              <a:rPr lang="en-GB" sz="2700" dirty="0"/>
            </a:br>
            <a:r>
              <a:rPr lang="en-GB" sz="2700" dirty="0"/>
              <a:t>in the Bay of Biscay with </a:t>
            </a:r>
            <a:r>
              <a:rPr lang="en-GB" sz="2700" dirty="0" err="1"/>
              <a:t>SPiCT</a:t>
            </a:r>
            <a:r>
              <a:rPr lang="en-GB" sz="2700" dirty="0"/>
              <a:t> model</a:t>
            </a:r>
          </a:p>
          <a:p>
            <a:endParaRPr lang="en-GB" sz="2700" dirty="0"/>
          </a:p>
          <a:p>
            <a:r>
              <a:rPr lang="en-GB" sz="2000" dirty="0"/>
              <a:t>Ane Iriondo, Leire Ibaibarriaga, Marina Santurtun</a:t>
            </a:r>
          </a:p>
          <a:p>
            <a:endParaRPr lang="en-GB" sz="2700" dirty="0"/>
          </a:p>
        </p:txBody>
      </p:sp>
      <p:sp>
        <p:nvSpPr>
          <p:cNvPr id="169" name="Rectangle 10"/>
          <p:cNvSpPr/>
          <p:nvPr/>
        </p:nvSpPr>
        <p:spPr>
          <a:xfrm>
            <a:off x="4570126" y="5940273"/>
            <a:ext cx="351694" cy="45720"/>
          </a:xfrm>
          <a:prstGeom prst="rect">
            <a:avLst/>
          </a:prstGeom>
          <a:solidFill>
            <a:srgbClr val="FADB3A"/>
          </a:solidFill>
          <a:ln w="12700">
            <a:miter lim="400000"/>
          </a:ln>
        </p:spPr>
        <p:txBody>
          <a:bodyPr tIns="45720" bIns="45720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90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D57316C9-BF57-D140-A2E4-A55EAD9C6F6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655" y="167329"/>
            <a:ext cx="3170518" cy="38210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E696B27C-600A-49CC-97FB-90E1E7C9C383}"/>
              </a:ext>
            </a:extLst>
          </p:cNvPr>
          <p:cNvSpPr txBox="1"/>
          <p:nvPr/>
        </p:nvSpPr>
        <p:spPr>
          <a:xfrm>
            <a:off x="2542420" y="518020"/>
            <a:ext cx="7878727" cy="6217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spc="150" dirty="0" err="1">
                <a:latin typeface="Montserrat Light" charset="0"/>
              </a:rPr>
              <a:t>SPiCT</a:t>
            </a:r>
            <a:r>
              <a:rPr lang="es-ES" sz="2000" b="1" spc="150" dirty="0">
                <a:latin typeface="Montserrat Light" charset="0"/>
              </a:rPr>
              <a:t> </a:t>
            </a:r>
            <a:r>
              <a:rPr lang="es-ES" sz="2000" b="1" spc="150" dirty="0" err="1">
                <a:latin typeface="Montserrat Light" charset="0"/>
              </a:rPr>
              <a:t>parameters</a:t>
            </a:r>
            <a:r>
              <a:rPr lang="es-ES" sz="2000" b="1" spc="150" dirty="0">
                <a:latin typeface="Montserrat Light" charset="0"/>
              </a:rPr>
              <a:t>:</a:t>
            </a:r>
          </a:p>
          <a:p>
            <a:endParaRPr lang="es-ES" sz="2000" spc="150" dirty="0">
              <a:latin typeface="Montserrat Light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spc="150" dirty="0">
                <a:latin typeface="Montserrat Light" charset="0"/>
              </a:rPr>
              <a:t>Often there is not enough information to estimate all model parameters, it is therefore important to quantify parameter uncertainty.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000" spc="150" dirty="0">
              <a:latin typeface="Montserrat Light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spc="150" dirty="0">
                <a:latin typeface="Montserrat Light" charset="0"/>
              </a:rPr>
              <a:t>Data contained too little information to allow unconstrained estimation of parameters </a:t>
            </a:r>
            <a:r>
              <a:rPr lang="el-GR" sz="2000" spc="150" dirty="0"/>
              <a:t>α</a:t>
            </a:r>
            <a:r>
              <a:rPr lang="es-ES" sz="2000" spc="150" dirty="0">
                <a:latin typeface="Montserrat Light" charset="0"/>
              </a:rPr>
              <a:t>, </a:t>
            </a:r>
            <a:r>
              <a:rPr lang="el-GR" sz="2000" spc="150" dirty="0"/>
              <a:t>β</a:t>
            </a:r>
            <a:r>
              <a:rPr lang="es-ES" sz="2000" spc="150" dirty="0">
                <a:latin typeface="Montserrat Light" charset="0"/>
              </a:rPr>
              <a:t> and 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000" spc="150" dirty="0">
              <a:latin typeface="Montserrat Light" charset="0"/>
            </a:endParaRPr>
          </a:p>
          <a:p>
            <a:endParaRPr lang="en-GB" sz="2000" spc="150" dirty="0">
              <a:latin typeface="Montserrat Light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000" spc="150" dirty="0">
              <a:latin typeface="Montserrat Light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000" spc="150" dirty="0">
              <a:latin typeface="Montserrat Light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000" spc="150" dirty="0">
              <a:latin typeface="Montserrat Light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000" spc="150" dirty="0">
              <a:latin typeface="Montserrat Light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000" spc="150" dirty="0">
              <a:latin typeface="Montserrat Light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000" spc="150" dirty="0">
              <a:latin typeface="Montserrat Light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spc="150" dirty="0">
                <a:latin typeface="Montserrat Light" charset="0"/>
              </a:rPr>
              <a:t>Therefore several attempts </a:t>
            </a:r>
            <a:r>
              <a:rPr lang="en-GB" sz="2000" b="1" spc="150" dirty="0">
                <a:latin typeface="Montserrat Light" charset="0"/>
              </a:rPr>
              <a:t>fixing parameters </a:t>
            </a:r>
            <a:r>
              <a:rPr lang="en-GB" sz="2000" spc="150" dirty="0">
                <a:latin typeface="Montserrat Light" charset="0"/>
              </a:rPr>
              <a:t>were done to analyse the different convergence of the model.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1A6E9A48-2AC5-4C6A-9AE2-78153AB73191}"/>
                  </a:ext>
                </a:extLst>
              </p:cNvPr>
              <p:cNvSpPr txBox="1"/>
              <p:nvPr/>
            </p:nvSpPr>
            <p:spPr>
              <a:xfrm>
                <a:off x="3110077" y="3285982"/>
                <a:ext cx="7164080" cy="40171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s-E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</m:den>
                    </m:f>
                    <m:r>
                      <a:rPr lang="es-E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s-ES" dirty="0"/>
                  <a:t>: ratio </a:t>
                </a:r>
                <a:r>
                  <a:rPr lang="es-ES" dirty="0" err="1"/>
                  <a:t>between</a:t>
                </a:r>
                <a:r>
                  <a:rPr lang="es-ES" dirty="0"/>
                  <a:t> </a:t>
                </a:r>
                <a:r>
                  <a:rPr lang="es-ES" dirty="0" err="1"/>
                  <a:t>observation</a:t>
                </a:r>
                <a:r>
                  <a:rPr lang="es-ES" dirty="0"/>
                  <a:t> and </a:t>
                </a:r>
                <a:r>
                  <a:rPr lang="es-ES" dirty="0" err="1"/>
                  <a:t>process</a:t>
                </a:r>
                <a:r>
                  <a:rPr lang="es-ES" dirty="0"/>
                  <a:t> error </a:t>
                </a:r>
                <a:r>
                  <a:rPr lang="es-ES" dirty="0" err="1"/>
                  <a:t>for</a:t>
                </a:r>
                <a:r>
                  <a:rPr lang="es-ES" dirty="0"/>
                  <a:t> </a:t>
                </a:r>
                <a:r>
                  <a:rPr lang="es-ES" dirty="0" err="1"/>
                  <a:t>Index</a:t>
                </a:r>
                <a:r>
                  <a:rPr lang="es-ES" dirty="0"/>
                  <a:t> and </a:t>
                </a:r>
                <a:r>
                  <a:rPr lang="es-ES" dirty="0" err="1"/>
                  <a:t>Biomass</a:t>
                </a:r>
                <a:endParaRPr lang="es-ES" dirty="0"/>
              </a:p>
            </p:txBody>
          </p:sp>
        </mc:Choice>
        <mc:Fallback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1A6E9A48-2AC5-4C6A-9AE2-78153AB731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0077" y="3285982"/>
                <a:ext cx="7164080" cy="401713"/>
              </a:xfrm>
              <a:prstGeom prst="rect">
                <a:avLst/>
              </a:prstGeom>
              <a:blipFill>
                <a:blip r:embed="rId2"/>
                <a:stretch>
                  <a:fillRect l="-851" t="-10606" r="-766" b="-1363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2672EC91-50FA-4DA7-A464-4D192DDA63F0}"/>
                  </a:ext>
                </a:extLst>
              </p:cNvPr>
              <p:cNvSpPr txBox="1"/>
              <p:nvPr/>
            </p:nvSpPr>
            <p:spPr>
              <a:xfrm>
                <a:off x="3110077" y="3963935"/>
                <a:ext cx="6999694" cy="40171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s-E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sub>
                        </m:sSub>
                      </m:den>
                    </m:f>
                    <m:r>
                      <a:rPr lang="es-E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s-ES" dirty="0"/>
                  <a:t> ratio </a:t>
                </a:r>
                <a:r>
                  <a:rPr lang="es-ES" dirty="0" err="1"/>
                  <a:t>between</a:t>
                </a:r>
                <a:r>
                  <a:rPr lang="es-ES" dirty="0"/>
                  <a:t> </a:t>
                </a:r>
                <a:r>
                  <a:rPr lang="es-ES" dirty="0" err="1"/>
                  <a:t>observation</a:t>
                </a:r>
                <a:r>
                  <a:rPr lang="es-ES" dirty="0"/>
                  <a:t> and </a:t>
                </a:r>
                <a:r>
                  <a:rPr lang="es-ES" dirty="0" err="1"/>
                  <a:t>process</a:t>
                </a:r>
                <a:r>
                  <a:rPr lang="es-ES" dirty="0"/>
                  <a:t> error </a:t>
                </a:r>
                <a:r>
                  <a:rPr lang="es-ES" dirty="0" err="1"/>
                  <a:t>for</a:t>
                </a:r>
                <a:r>
                  <a:rPr lang="es-ES" dirty="0"/>
                  <a:t> Catch and F</a:t>
                </a:r>
              </a:p>
            </p:txBody>
          </p:sp>
        </mc:Choice>
        <mc:Fallback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2672EC91-50FA-4DA7-A464-4D192DDA63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0077" y="3963935"/>
                <a:ext cx="6999694" cy="401713"/>
              </a:xfrm>
              <a:prstGeom prst="rect">
                <a:avLst/>
              </a:prstGeom>
              <a:blipFill>
                <a:blip r:embed="rId3"/>
                <a:stretch>
                  <a:fillRect l="-1568" t="-10606" b="-1363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ectángulo 10">
                <a:extLst>
                  <a:ext uri="{FF2B5EF4-FFF2-40B4-BE49-F238E27FC236}">
                    <a16:creationId xmlns:a16="http://schemas.microsoft.com/office/drawing/2014/main" id="{B98955DF-207C-43CC-9918-A81FE4813431}"/>
                  </a:ext>
                </a:extLst>
              </p:cNvPr>
              <p:cNvSpPr/>
              <p:nvPr/>
            </p:nvSpPr>
            <p:spPr>
              <a:xfrm>
                <a:off x="2973800" y="4657403"/>
                <a:ext cx="363612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s-E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s-ES" dirty="0"/>
                  <a:t>2 (Schaefer </a:t>
                </a:r>
                <a:r>
                  <a:rPr lang="es-ES" dirty="0" err="1"/>
                  <a:t>model</a:t>
                </a:r>
                <a:r>
                  <a:rPr lang="es-ES" dirty="0"/>
                  <a:t>) </a:t>
                </a:r>
                <a:r>
                  <a:rPr lang="es-ES" dirty="0" err="1"/>
                  <a:t>or</a:t>
                </a:r>
                <a:r>
                  <a:rPr lang="es-ES" dirty="0"/>
                  <a:t> </a:t>
                </a:r>
                <a:r>
                  <a:rPr lang="es-ES" dirty="0" err="1"/>
                  <a:t>estimated</a:t>
                </a:r>
                <a:endParaRPr lang="es-ES" dirty="0"/>
              </a:p>
            </p:txBody>
          </p:sp>
        </mc:Choice>
        <mc:Fallback>
          <p:sp>
            <p:nvSpPr>
              <p:cNvPr id="11" name="Rectángulo 10">
                <a:extLst>
                  <a:ext uri="{FF2B5EF4-FFF2-40B4-BE49-F238E27FC236}">
                    <a16:creationId xmlns:a16="http://schemas.microsoft.com/office/drawing/2014/main" id="{B98955DF-207C-43CC-9918-A81FE48134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3800" y="4657403"/>
                <a:ext cx="3636124" cy="369332"/>
              </a:xfrm>
              <a:prstGeom prst="rect">
                <a:avLst/>
              </a:prstGeom>
              <a:blipFill>
                <a:blip r:embed="rId4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67746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17A34456-C20E-4818-92BB-677A1630BA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6993887"/>
              </p:ext>
            </p:extLst>
          </p:nvPr>
        </p:nvGraphicFramePr>
        <p:xfrm>
          <a:off x="1874520" y="2038985"/>
          <a:ext cx="8651241" cy="4250056"/>
        </p:xfrm>
        <a:graphic>
          <a:graphicData uri="http://schemas.openxmlformats.org/drawingml/2006/table">
            <a:tbl>
              <a:tblPr/>
              <a:tblGrid>
                <a:gridCol w="1613483">
                  <a:extLst>
                    <a:ext uri="{9D8B030D-6E8A-4147-A177-3AD203B41FA5}">
                      <a16:colId xmlns:a16="http://schemas.microsoft.com/office/drawing/2014/main" val="1022440960"/>
                    </a:ext>
                  </a:extLst>
                </a:gridCol>
                <a:gridCol w="1967917">
                  <a:extLst>
                    <a:ext uri="{9D8B030D-6E8A-4147-A177-3AD203B41FA5}">
                      <a16:colId xmlns:a16="http://schemas.microsoft.com/office/drawing/2014/main" val="2348356715"/>
                    </a:ext>
                  </a:extLst>
                </a:gridCol>
                <a:gridCol w="1842875">
                  <a:extLst>
                    <a:ext uri="{9D8B030D-6E8A-4147-A177-3AD203B41FA5}">
                      <a16:colId xmlns:a16="http://schemas.microsoft.com/office/drawing/2014/main" val="3312432720"/>
                    </a:ext>
                  </a:extLst>
                </a:gridCol>
                <a:gridCol w="1786590">
                  <a:extLst>
                    <a:ext uri="{9D8B030D-6E8A-4147-A177-3AD203B41FA5}">
                      <a16:colId xmlns:a16="http://schemas.microsoft.com/office/drawing/2014/main" val="774418342"/>
                    </a:ext>
                  </a:extLst>
                </a:gridCol>
                <a:gridCol w="1440376">
                  <a:extLst>
                    <a:ext uri="{9D8B030D-6E8A-4147-A177-3AD203B41FA5}">
                      <a16:colId xmlns:a16="http://schemas.microsoft.com/office/drawing/2014/main" val="1187244692"/>
                    </a:ext>
                  </a:extLst>
                </a:gridCol>
              </a:tblGrid>
              <a:tr h="495650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 Light" panose="00000400000000000000" pitchFamily="50" charset="0"/>
                        </a:rPr>
                        <a:t>SPICT</a:t>
                      </a:r>
                      <a:endParaRPr lang="en-GB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797" marR="4797" marT="47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defTabSz="985838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879600" algn="l"/>
                        </a:tabLst>
                      </a:pPr>
                      <a:r>
                        <a:rPr lang="en-GB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 Light" panose="00000400000000000000" pitchFamily="50" charset="0"/>
                        </a:rPr>
                        <a:t>n=estimated</a:t>
                      </a:r>
                      <a:endParaRPr lang="en-GB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797" marR="4797" marT="47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 Light" panose="00000400000000000000" pitchFamily="50" charset="0"/>
                        </a:rPr>
                        <a:t>n=2 </a:t>
                      </a:r>
                      <a:endParaRPr lang="en-GB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797" marR="4797" marT="47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Montserrat Light" panose="00000400000000000000" pitchFamily="50" charset="0"/>
                        </a:rPr>
                        <a:t>n=estimated </a:t>
                      </a:r>
                      <a:endParaRPr lang="en-GB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797" marR="4797" marT="47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Montserrat Light" panose="00000400000000000000" pitchFamily="50" charset="0"/>
                        </a:rPr>
                        <a:t>n=2</a:t>
                      </a:r>
                      <a:endParaRPr lang="en-GB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797" marR="4797" marT="47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64951059"/>
                  </a:ext>
                </a:extLst>
              </a:tr>
              <a:tr h="780506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Montserrat Light" panose="00000400000000000000" pitchFamily="50" charset="0"/>
                        </a:rPr>
                        <a:t>Convergence</a:t>
                      </a:r>
                      <a:endParaRPr lang="en-GB" sz="1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797" marR="4797" marT="47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 Light" panose="00000400000000000000" pitchFamily="50" charset="0"/>
                        </a:rPr>
                        <a:t>Prior r</a:t>
                      </a:r>
                    </a:p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1600" b="0" i="0" u="none" strike="noStrike" dirty="0" err="1">
                          <a:effectLst/>
                          <a:latin typeface="Arial" panose="020B0604020202020204" pitchFamily="34" charset="0"/>
                        </a:rPr>
                        <a:t>logr</a:t>
                      </a:r>
                      <a:r>
                        <a:rPr lang="es-ES" sz="1600" b="0" i="0" u="none" strike="noStrike" dirty="0">
                          <a:effectLst/>
                          <a:latin typeface="Arial" panose="020B0604020202020204" pitchFamily="34" charset="0"/>
                        </a:rPr>
                        <a:t> ~N(log(1), 1)</a:t>
                      </a:r>
                      <a:endParaRPr lang="en-GB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797" marR="4797" marT="47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 Light" panose="00000400000000000000" pitchFamily="50" charset="0"/>
                        </a:rPr>
                        <a:t>Prior r</a:t>
                      </a:r>
                      <a:endParaRPr lang="en-GB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797" marR="4797" marT="47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09074674"/>
                  </a:ext>
                </a:extLst>
              </a:tr>
              <a:tr h="495650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l-G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 Light" panose="00000400000000000000" pitchFamily="50" charset="0"/>
                        </a:rPr>
                        <a:t>α </a:t>
                      </a:r>
                      <a:r>
                        <a:rPr lang="en-GB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 Light" panose="00000400000000000000" pitchFamily="50" charset="0"/>
                        </a:rPr>
                        <a:t>estimated</a:t>
                      </a:r>
                      <a:endParaRPr lang="en-GB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797" marR="4797" marT="47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 dirty="0">
                          <a:solidFill>
                            <a:srgbClr val="FF0000"/>
                          </a:solidFill>
                          <a:effectLst/>
                          <a:latin typeface="Montserrat Light" panose="00000400000000000000" pitchFamily="50" charset="0"/>
                        </a:rPr>
                        <a:t>Case 1a=NO</a:t>
                      </a:r>
                      <a:endParaRPr lang="en-GB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797" marR="4797" marT="47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 dirty="0">
                          <a:solidFill>
                            <a:srgbClr val="FF0000"/>
                          </a:solidFill>
                          <a:effectLst/>
                          <a:latin typeface="Montserrat Light" panose="00000400000000000000" pitchFamily="50" charset="0"/>
                        </a:rPr>
                        <a:t>Case 4a=NO</a:t>
                      </a:r>
                      <a:endParaRPr lang="en-GB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797" marR="4797" marT="47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 dirty="0">
                          <a:solidFill>
                            <a:srgbClr val="00B050"/>
                          </a:solidFill>
                          <a:effectLst/>
                          <a:latin typeface="Montserrat Light" panose="00000400000000000000" pitchFamily="50" charset="0"/>
                        </a:rPr>
                        <a:t>Case 1b= </a:t>
                      </a:r>
                      <a:r>
                        <a:rPr lang="en-GB" sz="1600" dirty="0">
                          <a:effectLst/>
                        </a:rPr>
                        <a:t>104.6227</a:t>
                      </a:r>
                      <a:endParaRPr lang="en-GB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797" marR="4797" marT="47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 dirty="0">
                          <a:solidFill>
                            <a:srgbClr val="FF0000"/>
                          </a:solidFill>
                          <a:effectLst/>
                          <a:latin typeface="Montserrat Light" panose="00000400000000000000" pitchFamily="50" charset="0"/>
                        </a:rPr>
                        <a:t>Case 4b=NO</a:t>
                      </a:r>
                      <a:endParaRPr lang="en-GB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797" marR="4797" marT="47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65486696"/>
                  </a:ext>
                </a:extLst>
              </a:tr>
              <a:tr h="495650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l-G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 Light" panose="00000400000000000000" pitchFamily="50" charset="0"/>
                        </a:rPr>
                        <a:t>β </a:t>
                      </a:r>
                      <a:r>
                        <a:rPr lang="en-GB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 Light" panose="00000400000000000000" pitchFamily="50" charset="0"/>
                        </a:rPr>
                        <a:t>estimated</a:t>
                      </a:r>
                      <a:endParaRPr lang="en-GB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797" marR="4797" marT="47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2488546"/>
                  </a:ext>
                </a:extLst>
              </a:tr>
              <a:tr h="495650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l-G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 Light" panose="00000400000000000000" pitchFamily="50" charset="0"/>
                        </a:rPr>
                        <a:t>α=1</a:t>
                      </a:r>
                      <a:endParaRPr lang="el-GR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797" marR="4797" marT="47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 dirty="0">
                          <a:solidFill>
                            <a:srgbClr val="00B050"/>
                          </a:solidFill>
                          <a:effectLst/>
                          <a:latin typeface="Montserrat Light" panose="00000400000000000000" pitchFamily="50" charset="0"/>
                        </a:rPr>
                        <a:t>Case 2a=  </a:t>
                      </a:r>
                    </a:p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dirty="0">
                          <a:effectLst/>
                        </a:rPr>
                        <a:t>81.02054</a:t>
                      </a:r>
                      <a:endParaRPr lang="en-GB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797" marR="4797" marT="47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400" b="1" i="0" u="none" strike="noStrike" dirty="0">
                          <a:solidFill>
                            <a:srgbClr val="00B050"/>
                          </a:solidFill>
                          <a:effectLst/>
                          <a:latin typeface="Montserrat Light" panose="00000400000000000000" pitchFamily="50" charset="0"/>
                        </a:rPr>
                        <a:t>Case 5a= </a:t>
                      </a:r>
                      <a:r>
                        <a:rPr lang="en-GB" sz="1600" dirty="0">
                          <a:effectLst/>
                        </a:rPr>
                        <a:t>68.46823</a:t>
                      </a:r>
                      <a:endParaRPr lang="en-GB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797" marR="4797" marT="47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 dirty="0">
                          <a:solidFill>
                            <a:srgbClr val="00B050"/>
                          </a:solidFill>
                          <a:effectLst/>
                          <a:latin typeface="Montserrat Light" panose="00000400000000000000" pitchFamily="50" charset="0"/>
                        </a:rPr>
                        <a:t>Case 2b= </a:t>
                      </a:r>
                      <a:r>
                        <a:rPr lang="en-GB" sz="1600" dirty="0">
                          <a:effectLst/>
                        </a:rPr>
                        <a:t>83.49258</a:t>
                      </a:r>
                      <a:endParaRPr lang="en-GB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797" marR="4797" marT="47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 dirty="0">
                          <a:solidFill>
                            <a:srgbClr val="00B050"/>
                          </a:solidFill>
                          <a:effectLst/>
                          <a:latin typeface="Montserrat Light" panose="00000400000000000000" pitchFamily="50" charset="0"/>
                        </a:rPr>
                        <a:t>Case 5b= </a:t>
                      </a:r>
                      <a:r>
                        <a:rPr lang="en-GB" sz="1600" dirty="0">
                          <a:effectLst/>
                        </a:rPr>
                        <a:t>70.30613</a:t>
                      </a:r>
                      <a:endParaRPr lang="en-GB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797" marR="4797" marT="47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272165"/>
                  </a:ext>
                </a:extLst>
              </a:tr>
              <a:tr h="495650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l-G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 Light" panose="00000400000000000000" pitchFamily="50" charset="0"/>
                        </a:rPr>
                        <a:t>β=1</a:t>
                      </a:r>
                      <a:endParaRPr lang="el-GR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797" marR="4797" marT="47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437400"/>
                  </a:ext>
                </a:extLst>
              </a:tr>
              <a:tr h="495650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l-G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 Light" panose="00000400000000000000" pitchFamily="50" charset="0"/>
                        </a:rPr>
                        <a:t>α=4</a:t>
                      </a:r>
                      <a:endParaRPr lang="el-GR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797" marR="4797" marT="47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 dirty="0">
                          <a:solidFill>
                            <a:srgbClr val="00B050"/>
                          </a:solidFill>
                          <a:effectLst/>
                          <a:latin typeface="Montserrat Light" panose="00000400000000000000" pitchFamily="50" charset="0"/>
                        </a:rPr>
                        <a:t>Case 3a=  </a:t>
                      </a:r>
                    </a:p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dirty="0">
                          <a:effectLst/>
                        </a:rPr>
                        <a:t>86.70934</a:t>
                      </a:r>
                      <a:endParaRPr lang="en-GB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797" marR="4797" marT="47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 dirty="0">
                          <a:solidFill>
                            <a:srgbClr val="00B050"/>
                          </a:solidFill>
                          <a:effectLst/>
                          <a:latin typeface="Montserrat Light" panose="00000400000000000000" pitchFamily="50" charset="0"/>
                        </a:rPr>
                        <a:t>Case 6a= </a:t>
                      </a:r>
                    </a:p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dirty="0">
                          <a:effectLst/>
                        </a:rPr>
                        <a:t>71.87238</a:t>
                      </a:r>
                      <a:endParaRPr lang="en-GB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797" marR="4797" marT="47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 dirty="0">
                          <a:solidFill>
                            <a:srgbClr val="00B050"/>
                          </a:solidFill>
                          <a:effectLst/>
                          <a:latin typeface="Montserrat Light" panose="00000400000000000000" pitchFamily="50" charset="0"/>
                        </a:rPr>
                        <a:t>Case 3b= </a:t>
                      </a:r>
                    </a:p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dirty="0">
                          <a:effectLst/>
                        </a:rPr>
                        <a:t>89.2018</a:t>
                      </a:r>
                      <a:endParaRPr lang="en-GB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797" marR="4797" marT="47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 dirty="0">
                          <a:solidFill>
                            <a:srgbClr val="00B050"/>
                          </a:solidFill>
                          <a:effectLst/>
                          <a:latin typeface="Montserrat Light" panose="00000400000000000000" pitchFamily="50" charset="0"/>
                        </a:rPr>
                        <a:t>Case 6b= </a:t>
                      </a:r>
                    </a:p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dirty="0">
                          <a:effectLst/>
                        </a:rPr>
                        <a:t>74.01433</a:t>
                      </a:r>
                      <a:endParaRPr lang="en-GB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797" marR="4797" marT="47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88477252"/>
                  </a:ext>
                </a:extLst>
              </a:tr>
              <a:tr h="495650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l-G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 Light" panose="00000400000000000000" pitchFamily="50" charset="0"/>
                        </a:rPr>
                        <a:t>β=1</a:t>
                      </a:r>
                      <a:endParaRPr lang="el-GR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797" marR="4797" marT="47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0736114"/>
                  </a:ext>
                </a:extLst>
              </a:tr>
            </a:tbl>
          </a:graphicData>
        </a:graphic>
      </p:graphicFrame>
      <p:sp>
        <p:nvSpPr>
          <p:cNvPr id="4" name="CuadroTexto 3">
            <a:extLst>
              <a:ext uri="{FF2B5EF4-FFF2-40B4-BE49-F238E27FC236}">
                <a16:creationId xmlns:a16="http://schemas.microsoft.com/office/drawing/2014/main" id="{0A8ECAC2-73B0-451B-9FFF-D09345C181B1}"/>
              </a:ext>
            </a:extLst>
          </p:cNvPr>
          <p:cNvSpPr txBox="1"/>
          <p:nvPr/>
        </p:nvSpPr>
        <p:spPr>
          <a:xfrm>
            <a:off x="3411119" y="1190731"/>
            <a:ext cx="78787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spc="150" dirty="0" err="1">
                <a:latin typeface="Montserrat Light" charset="0"/>
              </a:rPr>
              <a:t>Model</a:t>
            </a:r>
            <a:r>
              <a:rPr lang="es-ES" sz="2000" spc="150" dirty="0">
                <a:latin typeface="Montserrat Light" charset="0"/>
              </a:rPr>
              <a:t> </a:t>
            </a:r>
            <a:r>
              <a:rPr lang="es-ES" sz="2000" spc="150" dirty="0" err="1">
                <a:latin typeface="Montserrat Light" charset="0"/>
              </a:rPr>
              <a:t>selection</a:t>
            </a:r>
            <a:r>
              <a:rPr lang="es-ES" sz="2000" spc="150" dirty="0">
                <a:latin typeface="Montserrat Light" charset="0"/>
              </a:rPr>
              <a:t> </a:t>
            </a:r>
            <a:r>
              <a:rPr lang="es-ES" sz="2000" spc="150" dirty="0" err="1">
                <a:latin typeface="Montserrat Light" charset="0"/>
              </a:rPr>
              <a:t>criteria</a:t>
            </a:r>
            <a:r>
              <a:rPr lang="es-ES" sz="2000" spc="150" dirty="0">
                <a:latin typeface="Montserrat Light" charset="0"/>
              </a:rPr>
              <a:t>: AIC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F0646F0C-4887-416E-AC06-14CB08A05B76}"/>
              </a:ext>
            </a:extLst>
          </p:cNvPr>
          <p:cNvSpPr txBox="1"/>
          <p:nvPr/>
        </p:nvSpPr>
        <p:spPr>
          <a:xfrm>
            <a:off x="2647034" y="742587"/>
            <a:ext cx="78787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spc="150" dirty="0" err="1">
                <a:latin typeface="Montserrat Light" charset="0"/>
              </a:rPr>
              <a:t>SPiCT</a:t>
            </a:r>
            <a:r>
              <a:rPr lang="es-ES" sz="2000" spc="150" dirty="0">
                <a:latin typeface="Montserrat Light" charset="0"/>
              </a:rPr>
              <a:t> </a:t>
            </a:r>
            <a:r>
              <a:rPr lang="es-ES" sz="2000" spc="150" dirty="0" err="1">
                <a:latin typeface="Montserrat Light" charset="0"/>
              </a:rPr>
              <a:t>runs</a:t>
            </a:r>
            <a:r>
              <a:rPr lang="es-ES" sz="2000" spc="150" dirty="0">
                <a:latin typeface="Montserrat Light" charset="0"/>
              </a:rPr>
              <a:t>: 12 cases </a:t>
            </a:r>
            <a:r>
              <a:rPr lang="en-GB" sz="2000" b="1" spc="150" dirty="0">
                <a:latin typeface="Montserrat Light" charset="0"/>
              </a:rPr>
              <a:t>parameters fixing</a:t>
            </a:r>
            <a:endParaRPr lang="es-ES" sz="2000" spc="150" dirty="0">
              <a:latin typeface="Montserrat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2682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59EE36AD-A6A3-4CCE-99C3-E6511E186015}"/>
              </a:ext>
            </a:extLst>
          </p:cNvPr>
          <p:cNvSpPr txBox="1"/>
          <p:nvPr/>
        </p:nvSpPr>
        <p:spPr>
          <a:xfrm>
            <a:off x="1524694" y="1367962"/>
            <a:ext cx="437287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spc="150" dirty="0" err="1">
                <a:solidFill>
                  <a:srgbClr val="FF0000"/>
                </a:solidFill>
                <a:latin typeface="Montserrat Light" charset="0"/>
              </a:rPr>
              <a:t>Fitting</a:t>
            </a:r>
            <a:r>
              <a:rPr lang="es-ES" sz="2000" spc="150" dirty="0">
                <a:solidFill>
                  <a:srgbClr val="FF0000"/>
                </a:solidFill>
                <a:latin typeface="Montserrat Light" charset="0"/>
              </a:rPr>
              <a:t> </a:t>
            </a:r>
            <a:r>
              <a:rPr lang="es-ES" sz="2000" spc="150" dirty="0" err="1">
                <a:solidFill>
                  <a:srgbClr val="FF0000"/>
                </a:solidFill>
                <a:latin typeface="Montserrat Light" charset="0"/>
              </a:rPr>
              <a:t>the</a:t>
            </a:r>
            <a:r>
              <a:rPr lang="es-ES" sz="2000" spc="150" dirty="0">
                <a:solidFill>
                  <a:srgbClr val="FF0000"/>
                </a:solidFill>
                <a:latin typeface="Montserrat Light" charset="0"/>
              </a:rPr>
              <a:t> </a:t>
            </a:r>
            <a:r>
              <a:rPr lang="es-ES" sz="2000" spc="150" dirty="0" err="1">
                <a:solidFill>
                  <a:srgbClr val="FF0000"/>
                </a:solidFill>
                <a:latin typeface="Montserrat Light" charset="0"/>
              </a:rPr>
              <a:t>model</a:t>
            </a:r>
            <a:r>
              <a:rPr lang="es-ES" sz="2000" spc="150" dirty="0">
                <a:solidFill>
                  <a:srgbClr val="FF0000"/>
                </a:solidFill>
                <a:latin typeface="Montserrat Light" charset="0"/>
              </a:rPr>
              <a:t>:   Case 1a</a:t>
            </a:r>
          </a:p>
          <a:p>
            <a:r>
              <a:rPr lang="es-ES" sz="1600" i="0" u="none" strike="noStrike" dirty="0">
                <a:solidFill>
                  <a:srgbClr val="000000"/>
                </a:solidFill>
                <a:effectLst/>
                <a:latin typeface="Montserrat Light" panose="00000400000000000000" pitchFamily="50" charset="0"/>
              </a:rPr>
              <a:t>		</a:t>
            </a:r>
            <a:r>
              <a:rPr lang="es-ES" sz="1600" i="0" u="none" strike="noStrike" dirty="0">
                <a:solidFill>
                  <a:srgbClr val="FF0000"/>
                </a:solidFill>
                <a:effectLst/>
                <a:latin typeface="Montserrat Light" panose="00000400000000000000" pitchFamily="50" charset="0"/>
              </a:rPr>
              <a:t>    (</a:t>
            </a:r>
            <a:r>
              <a:rPr lang="el-GR" sz="1600" i="0" u="none" strike="noStrike" dirty="0">
                <a:solidFill>
                  <a:srgbClr val="FF0000"/>
                </a:solidFill>
                <a:effectLst/>
                <a:latin typeface="Montserrat Light" panose="00000400000000000000" pitchFamily="50" charset="0"/>
              </a:rPr>
              <a:t>α</a:t>
            </a:r>
            <a:r>
              <a:rPr lang="es-ES" sz="1600" i="0" u="none" strike="noStrike" dirty="0">
                <a:solidFill>
                  <a:srgbClr val="FF0000"/>
                </a:solidFill>
                <a:effectLst/>
                <a:latin typeface="Montserrat Light" panose="00000400000000000000" pitchFamily="50" charset="0"/>
              </a:rPr>
              <a:t>,</a:t>
            </a:r>
            <a:r>
              <a:rPr lang="es-ES" sz="1600" dirty="0">
                <a:solidFill>
                  <a:srgbClr val="FF0000"/>
                </a:solidFill>
                <a:latin typeface="Montserrat Light" panose="00000400000000000000" pitchFamily="50" charset="0"/>
              </a:rPr>
              <a:t> </a:t>
            </a:r>
            <a:r>
              <a:rPr lang="el-GR" sz="1600" i="0" u="none" strike="noStrike" dirty="0">
                <a:solidFill>
                  <a:srgbClr val="FF0000"/>
                </a:solidFill>
                <a:effectLst/>
                <a:latin typeface="Montserrat Light" panose="00000400000000000000" pitchFamily="50" charset="0"/>
              </a:rPr>
              <a:t>β</a:t>
            </a:r>
            <a:r>
              <a:rPr lang="es-ES" sz="1600" i="0" u="none" strike="noStrike" dirty="0">
                <a:solidFill>
                  <a:srgbClr val="FF0000"/>
                </a:solidFill>
                <a:effectLst/>
                <a:latin typeface="Montserrat Light" panose="00000400000000000000" pitchFamily="50" charset="0"/>
              </a:rPr>
              <a:t>, </a:t>
            </a:r>
            <a:r>
              <a:rPr lang="en-GB" sz="1600" i="0" u="none" strike="noStrike" dirty="0">
                <a:solidFill>
                  <a:srgbClr val="FF0000"/>
                </a:solidFill>
                <a:effectLst/>
                <a:latin typeface="Montserrat Light" panose="00000400000000000000" pitchFamily="50" charset="0"/>
              </a:rPr>
              <a:t>n=estimated)</a:t>
            </a:r>
            <a:endParaRPr lang="en-GB" sz="1600" i="0" u="none" strike="noStrike" dirty="0">
              <a:solidFill>
                <a:srgbClr val="FF0000"/>
              </a:solidFill>
              <a:effectLst/>
              <a:latin typeface="Arial" panose="020B0604020202020204" pitchFamily="34" charset="0"/>
            </a:endParaRPr>
          </a:p>
          <a:p>
            <a:endParaRPr lang="es-ES" sz="2000" spc="150" dirty="0">
              <a:solidFill>
                <a:srgbClr val="FF0000"/>
              </a:solidFill>
              <a:latin typeface="Montserrat Light" charset="0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A8353A7E-EC1F-4102-AF2D-7F900B8468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8219" y="2252708"/>
            <a:ext cx="5517781" cy="52576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## Convergence: 1 MSG: false convergence (8) ## WARNING: Model did not obtain proper convergence! Estimates and uncertainties are most likely invalid and cannot be trusted.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AA949E0D-90DE-4DAB-938A-0090648324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724" y="2819504"/>
            <a:ext cx="5688380" cy="3452342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EBEA881C-D289-499E-A069-E95A26B4FFAA}"/>
              </a:ext>
            </a:extLst>
          </p:cNvPr>
          <p:cNvSpPr txBox="1"/>
          <p:nvPr/>
        </p:nvSpPr>
        <p:spPr>
          <a:xfrm>
            <a:off x="6868633" y="1367962"/>
            <a:ext cx="41574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spc="150" dirty="0" err="1">
                <a:solidFill>
                  <a:srgbClr val="00B050"/>
                </a:solidFill>
                <a:latin typeface="Montserrat Light" charset="0"/>
              </a:rPr>
              <a:t>Fitting</a:t>
            </a:r>
            <a:r>
              <a:rPr lang="es-ES" sz="2000" spc="150" dirty="0">
                <a:solidFill>
                  <a:srgbClr val="00B050"/>
                </a:solidFill>
                <a:latin typeface="Montserrat Light" charset="0"/>
              </a:rPr>
              <a:t> </a:t>
            </a:r>
            <a:r>
              <a:rPr lang="es-ES" sz="2000" spc="150" dirty="0" err="1">
                <a:solidFill>
                  <a:srgbClr val="00B050"/>
                </a:solidFill>
                <a:latin typeface="Montserrat Light" charset="0"/>
              </a:rPr>
              <a:t>the</a:t>
            </a:r>
            <a:r>
              <a:rPr lang="es-ES" sz="2000" spc="150" dirty="0">
                <a:solidFill>
                  <a:srgbClr val="00B050"/>
                </a:solidFill>
                <a:latin typeface="Montserrat Light" charset="0"/>
              </a:rPr>
              <a:t> </a:t>
            </a:r>
            <a:r>
              <a:rPr lang="es-ES" sz="2000" spc="150" dirty="0" err="1">
                <a:solidFill>
                  <a:srgbClr val="00B050"/>
                </a:solidFill>
                <a:latin typeface="Montserrat Light" charset="0"/>
              </a:rPr>
              <a:t>model</a:t>
            </a:r>
            <a:r>
              <a:rPr lang="es-ES" sz="2000" spc="150" dirty="0">
                <a:solidFill>
                  <a:srgbClr val="00B050"/>
                </a:solidFill>
                <a:latin typeface="Montserrat Light" charset="0"/>
              </a:rPr>
              <a:t>:   Case 2a</a:t>
            </a:r>
          </a:p>
          <a:p>
            <a:r>
              <a:rPr lang="es-ES" sz="1600" dirty="0">
                <a:solidFill>
                  <a:srgbClr val="00B050"/>
                </a:solidFill>
                <a:latin typeface="Montserrat Light" panose="00000400000000000000" pitchFamily="50" charset="0"/>
              </a:rPr>
              <a:t>                                (</a:t>
            </a:r>
            <a:r>
              <a:rPr lang="el-GR" sz="1600" dirty="0">
                <a:solidFill>
                  <a:srgbClr val="00B050"/>
                </a:solidFill>
              </a:rPr>
              <a:t>α</a:t>
            </a:r>
            <a:r>
              <a:rPr lang="es-ES" sz="1600" dirty="0">
                <a:solidFill>
                  <a:srgbClr val="00B050"/>
                </a:solidFill>
                <a:latin typeface="Montserrat Light" panose="00000400000000000000" pitchFamily="50" charset="0"/>
              </a:rPr>
              <a:t>= </a:t>
            </a:r>
            <a:r>
              <a:rPr lang="el-GR" sz="1600" dirty="0">
                <a:solidFill>
                  <a:srgbClr val="00B050"/>
                </a:solidFill>
              </a:rPr>
              <a:t>β</a:t>
            </a:r>
            <a:r>
              <a:rPr lang="es-ES" sz="1600" dirty="0">
                <a:solidFill>
                  <a:srgbClr val="00B050"/>
                </a:solidFill>
                <a:latin typeface="Montserrat Light" panose="00000400000000000000" pitchFamily="50" charset="0"/>
              </a:rPr>
              <a:t>=1, </a:t>
            </a:r>
            <a:r>
              <a:rPr lang="en-GB" sz="1600" dirty="0">
                <a:solidFill>
                  <a:srgbClr val="00B050"/>
                </a:solidFill>
                <a:latin typeface="Montserrat Light" panose="00000400000000000000" pitchFamily="50" charset="0"/>
              </a:rPr>
              <a:t>n=estimated)</a:t>
            </a:r>
            <a:endParaRPr lang="es-ES" sz="1600" dirty="0">
              <a:solidFill>
                <a:srgbClr val="00B050"/>
              </a:solidFill>
              <a:latin typeface="Montserrat Light" panose="00000400000000000000" pitchFamily="50" charset="0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478BBB5D-9FB8-461B-A4AB-5BD66F570B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9687" y="2560485"/>
            <a:ext cx="5404093" cy="3860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4">
            <a:extLst>
              <a:ext uri="{FF2B5EF4-FFF2-40B4-BE49-F238E27FC236}">
                <a16:creationId xmlns:a16="http://schemas.microsoft.com/office/drawing/2014/main" id="{E671B8F9-CCBD-49EB-BED6-9D4D0A50FA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68633" y="2297602"/>
            <a:ext cx="3530009" cy="21798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Convergence: 0 MSG: relative convergence (4)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6618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E606C2E0-CB8A-4C27-A895-45BDF2279C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00" y="1819660"/>
            <a:ext cx="5252720" cy="4388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830B3915-2272-4483-9936-D1A89B86F690}"/>
              </a:ext>
            </a:extLst>
          </p:cNvPr>
          <p:cNvSpPr txBox="1"/>
          <p:nvPr/>
        </p:nvSpPr>
        <p:spPr>
          <a:xfrm>
            <a:off x="1756530" y="1111774"/>
            <a:ext cx="41574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spc="150" dirty="0" err="1">
                <a:solidFill>
                  <a:srgbClr val="00B050"/>
                </a:solidFill>
                <a:latin typeface="Montserrat Light" charset="0"/>
              </a:rPr>
              <a:t>Fitting</a:t>
            </a:r>
            <a:r>
              <a:rPr lang="es-ES" sz="2000" spc="150" dirty="0">
                <a:solidFill>
                  <a:srgbClr val="00B050"/>
                </a:solidFill>
                <a:latin typeface="Montserrat Light" charset="0"/>
              </a:rPr>
              <a:t> </a:t>
            </a:r>
            <a:r>
              <a:rPr lang="es-ES" sz="2000" spc="150" dirty="0" err="1">
                <a:solidFill>
                  <a:srgbClr val="00B050"/>
                </a:solidFill>
                <a:latin typeface="Montserrat Light" charset="0"/>
              </a:rPr>
              <a:t>the</a:t>
            </a:r>
            <a:r>
              <a:rPr lang="es-ES" sz="2000" spc="150" dirty="0">
                <a:solidFill>
                  <a:srgbClr val="00B050"/>
                </a:solidFill>
                <a:latin typeface="Montserrat Light" charset="0"/>
              </a:rPr>
              <a:t> </a:t>
            </a:r>
            <a:r>
              <a:rPr lang="es-ES" sz="2000" spc="150" dirty="0" err="1">
                <a:solidFill>
                  <a:srgbClr val="00B050"/>
                </a:solidFill>
                <a:latin typeface="Montserrat Light" charset="0"/>
              </a:rPr>
              <a:t>model</a:t>
            </a:r>
            <a:r>
              <a:rPr lang="es-ES" sz="2000" spc="150" dirty="0">
                <a:solidFill>
                  <a:srgbClr val="00B050"/>
                </a:solidFill>
                <a:latin typeface="Montserrat Light" charset="0"/>
              </a:rPr>
              <a:t>: Case 3a</a:t>
            </a:r>
          </a:p>
          <a:p>
            <a:r>
              <a:rPr lang="es-ES" sz="2000" dirty="0">
                <a:solidFill>
                  <a:srgbClr val="00B050"/>
                </a:solidFill>
                <a:latin typeface="Montserrat Light" panose="00000400000000000000" pitchFamily="50" charset="0"/>
              </a:rPr>
              <a:t>                        </a:t>
            </a:r>
            <a:r>
              <a:rPr lang="es-ES" sz="1600" dirty="0">
                <a:solidFill>
                  <a:srgbClr val="00B050"/>
                </a:solidFill>
                <a:latin typeface="Montserrat Light" panose="00000400000000000000" pitchFamily="50" charset="0"/>
              </a:rPr>
              <a:t>(</a:t>
            </a:r>
            <a:r>
              <a:rPr lang="el-GR" sz="1600" dirty="0">
                <a:solidFill>
                  <a:srgbClr val="00B050"/>
                </a:solidFill>
              </a:rPr>
              <a:t>α</a:t>
            </a:r>
            <a:r>
              <a:rPr lang="es-ES" sz="1600" dirty="0">
                <a:solidFill>
                  <a:srgbClr val="00B050"/>
                </a:solidFill>
                <a:latin typeface="Montserrat Light" panose="00000400000000000000" pitchFamily="50" charset="0"/>
              </a:rPr>
              <a:t>=4, </a:t>
            </a:r>
            <a:r>
              <a:rPr lang="el-GR" sz="1600" dirty="0">
                <a:solidFill>
                  <a:srgbClr val="00B050"/>
                </a:solidFill>
              </a:rPr>
              <a:t>β</a:t>
            </a:r>
            <a:r>
              <a:rPr lang="es-ES" sz="1600" dirty="0">
                <a:solidFill>
                  <a:srgbClr val="00B050"/>
                </a:solidFill>
                <a:latin typeface="Montserrat Light" panose="00000400000000000000" pitchFamily="50" charset="0"/>
              </a:rPr>
              <a:t>=1, </a:t>
            </a:r>
            <a:r>
              <a:rPr lang="en-GB" sz="1600" dirty="0">
                <a:solidFill>
                  <a:srgbClr val="00B050"/>
                </a:solidFill>
                <a:latin typeface="Montserrat Light" panose="00000400000000000000" pitchFamily="50" charset="0"/>
              </a:rPr>
              <a:t>n=estimated)</a:t>
            </a:r>
            <a:endParaRPr lang="es-ES" sz="1600" dirty="0">
              <a:solidFill>
                <a:srgbClr val="00B050"/>
              </a:solidFill>
              <a:latin typeface="Montserrat Light" panose="00000400000000000000" pitchFamily="50" charset="0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EF474DED-D2CE-433A-B2E3-985FD1F262A7}"/>
              </a:ext>
            </a:extLst>
          </p:cNvPr>
          <p:cNvSpPr txBox="1"/>
          <p:nvPr/>
        </p:nvSpPr>
        <p:spPr>
          <a:xfrm>
            <a:off x="6605983" y="1111774"/>
            <a:ext cx="41574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spc="150" dirty="0" err="1">
                <a:solidFill>
                  <a:srgbClr val="00B050"/>
                </a:solidFill>
                <a:latin typeface="Montserrat Light" charset="0"/>
              </a:rPr>
              <a:t>Fitting</a:t>
            </a:r>
            <a:r>
              <a:rPr lang="es-ES" sz="2000" spc="150" dirty="0">
                <a:solidFill>
                  <a:srgbClr val="00B050"/>
                </a:solidFill>
                <a:latin typeface="Montserrat Light" charset="0"/>
              </a:rPr>
              <a:t> </a:t>
            </a:r>
            <a:r>
              <a:rPr lang="es-ES" sz="2000" spc="150" dirty="0" err="1">
                <a:solidFill>
                  <a:srgbClr val="00B050"/>
                </a:solidFill>
                <a:latin typeface="Montserrat Light" charset="0"/>
              </a:rPr>
              <a:t>the</a:t>
            </a:r>
            <a:r>
              <a:rPr lang="es-ES" sz="2000" spc="150" dirty="0">
                <a:solidFill>
                  <a:srgbClr val="00B050"/>
                </a:solidFill>
                <a:latin typeface="Montserrat Light" charset="0"/>
              </a:rPr>
              <a:t> </a:t>
            </a:r>
            <a:r>
              <a:rPr lang="es-ES" sz="2000" spc="150" dirty="0" err="1">
                <a:solidFill>
                  <a:srgbClr val="00B050"/>
                </a:solidFill>
                <a:latin typeface="Montserrat Light" charset="0"/>
              </a:rPr>
              <a:t>model</a:t>
            </a:r>
            <a:r>
              <a:rPr lang="es-ES" sz="2000" spc="150" dirty="0">
                <a:solidFill>
                  <a:srgbClr val="00B050"/>
                </a:solidFill>
                <a:latin typeface="Montserrat Light" charset="0"/>
              </a:rPr>
              <a:t>: Case 6a</a:t>
            </a:r>
          </a:p>
          <a:p>
            <a:r>
              <a:rPr lang="es-ES" sz="1600" dirty="0">
                <a:solidFill>
                  <a:srgbClr val="00B050"/>
                </a:solidFill>
              </a:rPr>
              <a:t>                                 (</a:t>
            </a:r>
            <a:r>
              <a:rPr lang="el-GR" sz="1600" dirty="0">
                <a:solidFill>
                  <a:srgbClr val="00B050"/>
                </a:solidFill>
              </a:rPr>
              <a:t>α</a:t>
            </a:r>
            <a:r>
              <a:rPr lang="es-ES" sz="1600" dirty="0">
                <a:solidFill>
                  <a:srgbClr val="00B050"/>
                </a:solidFill>
                <a:latin typeface="Montserrat Light" panose="00000400000000000000" pitchFamily="50" charset="0"/>
              </a:rPr>
              <a:t>=4, </a:t>
            </a:r>
            <a:r>
              <a:rPr lang="el-GR" sz="1600" dirty="0">
                <a:solidFill>
                  <a:srgbClr val="00B050"/>
                </a:solidFill>
              </a:rPr>
              <a:t>β</a:t>
            </a:r>
            <a:r>
              <a:rPr lang="es-ES" sz="1600" dirty="0">
                <a:solidFill>
                  <a:srgbClr val="00B050"/>
                </a:solidFill>
                <a:latin typeface="Montserrat Light" panose="00000400000000000000" pitchFamily="50" charset="0"/>
              </a:rPr>
              <a:t>=1, </a:t>
            </a:r>
            <a:r>
              <a:rPr lang="en-GB" sz="1600" dirty="0">
                <a:solidFill>
                  <a:srgbClr val="00B050"/>
                </a:solidFill>
                <a:latin typeface="Montserrat Light" panose="00000400000000000000" pitchFamily="50" charset="0"/>
              </a:rPr>
              <a:t>n=estimated)</a:t>
            </a:r>
            <a:endParaRPr lang="es-ES" sz="1600" dirty="0">
              <a:solidFill>
                <a:srgbClr val="00B050"/>
              </a:solidFill>
              <a:latin typeface="Montserrat Light" panose="00000400000000000000" pitchFamily="50" charset="0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2BFDC37-AB02-490E-919F-EE87B9BC3E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3255" y="1819660"/>
            <a:ext cx="5887307" cy="4205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8633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2E7211B4-27CC-4BA8-8CBD-7B280F967F34}"/>
              </a:ext>
            </a:extLst>
          </p:cNvPr>
          <p:cNvSpPr/>
          <p:nvPr/>
        </p:nvSpPr>
        <p:spPr>
          <a:xfrm>
            <a:off x="3557484" y="726336"/>
            <a:ext cx="561724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b="1" spc="150" dirty="0">
                <a:solidFill>
                  <a:srgbClr val="00B050"/>
                </a:solidFill>
                <a:latin typeface="Montserrat Light" charset="0"/>
              </a:rPr>
              <a:t>PROPOSED FINAL MODEL: Case 5a: </a:t>
            </a:r>
          </a:p>
          <a:p>
            <a:r>
              <a:rPr lang="el-GR" sz="2000" dirty="0">
                <a:solidFill>
                  <a:srgbClr val="00B050"/>
                </a:solidFill>
              </a:rPr>
              <a:t>α </a:t>
            </a:r>
            <a:r>
              <a:rPr lang="en-GB" sz="2000" b="1" spc="150" dirty="0">
                <a:solidFill>
                  <a:srgbClr val="00B050"/>
                </a:solidFill>
                <a:latin typeface="Montserrat Light" charset="0"/>
              </a:rPr>
              <a:t>=</a:t>
            </a:r>
            <a:r>
              <a:rPr lang="el-GR" sz="2000" dirty="0">
                <a:solidFill>
                  <a:srgbClr val="00B050"/>
                </a:solidFill>
              </a:rPr>
              <a:t> β </a:t>
            </a:r>
            <a:r>
              <a:rPr lang="en-GB" sz="2000" b="1" spc="150" dirty="0">
                <a:solidFill>
                  <a:srgbClr val="00B050"/>
                </a:solidFill>
                <a:latin typeface="Montserrat Light" charset="0"/>
              </a:rPr>
              <a:t>=1 and n=2 (Schaefer model)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63845A41-FF3B-4DEE-A72F-338026867420}"/>
              </a:ext>
            </a:extLst>
          </p:cNvPr>
          <p:cNvSpPr txBox="1"/>
          <p:nvPr/>
        </p:nvSpPr>
        <p:spPr>
          <a:xfrm>
            <a:off x="722372" y="1988220"/>
            <a:ext cx="33906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spc="150" dirty="0" err="1">
                <a:latin typeface="Montserrat Light" charset="0"/>
              </a:rPr>
              <a:t>Assessment</a:t>
            </a:r>
            <a:r>
              <a:rPr lang="es-ES" sz="2000" b="1" spc="150" dirty="0">
                <a:latin typeface="Montserrat Light" charset="0"/>
              </a:rPr>
              <a:t> </a:t>
            </a:r>
            <a:r>
              <a:rPr lang="es-ES" sz="2000" b="1" spc="150" dirty="0" err="1">
                <a:latin typeface="Montserrat Light" charset="0"/>
              </a:rPr>
              <a:t>results</a:t>
            </a:r>
            <a:endParaRPr lang="en-GB" sz="2000" b="1" spc="150" dirty="0">
              <a:latin typeface="Montserrat Light" charset="0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5C9F5572-78E0-45E7-BA63-3F59432DDF81}"/>
              </a:ext>
            </a:extLst>
          </p:cNvPr>
          <p:cNvSpPr txBox="1"/>
          <p:nvPr/>
        </p:nvSpPr>
        <p:spPr>
          <a:xfrm>
            <a:off x="6383599" y="1788165"/>
            <a:ext cx="33906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spc="150" dirty="0">
                <a:latin typeface="Montserrat Light" charset="0"/>
              </a:rPr>
              <a:t>Residual </a:t>
            </a:r>
            <a:r>
              <a:rPr lang="es-ES" sz="2000" b="1" spc="150" dirty="0" err="1">
                <a:latin typeface="Montserrat Light" charset="0"/>
              </a:rPr>
              <a:t>diagnostics</a:t>
            </a:r>
            <a:endParaRPr lang="en-GB" sz="2000" b="1" spc="150" dirty="0">
              <a:latin typeface="Montserrat Light" charset="0"/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40206383-490C-42E2-A3F8-9C8D4D1068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288" y="2563061"/>
            <a:ext cx="5769967" cy="3833984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465E5BFF-98A2-426B-A88B-1B98202F88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188275"/>
            <a:ext cx="5769967" cy="4287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988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92F70B7A-4F91-4D07-BF39-0BDD3B9A2D93}"/>
              </a:ext>
            </a:extLst>
          </p:cNvPr>
          <p:cNvSpPr txBox="1"/>
          <p:nvPr/>
        </p:nvSpPr>
        <p:spPr>
          <a:xfrm>
            <a:off x="757382" y="1570182"/>
            <a:ext cx="3713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MODEL PARAMETERS and 95% CI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2A2005B9-1FDC-42BA-B7EA-D14AC3335C55}"/>
              </a:ext>
            </a:extLst>
          </p:cNvPr>
          <p:cNvSpPr txBox="1"/>
          <p:nvPr/>
        </p:nvSpPr>
        <p:spPr>
          <a:xfrm>
            <a:off x="7842470" y="4407673"/>
            <a:ext cx="2343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STOCK STATUS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48BFC25F-0BDC-43ED-B034-6235FFBE7C8D}"/>
              </a:ext>
            </a:extLst>
          </p:cNvPr>
          <p:cNvSpPr txBox="1"/>
          <p:nvPr/>
        </p:nvSpPr>
        <p:spPr>
          <a:xfrm>
            <a:off x="6977501" y="1428175"/>
            <a:ext cx="3713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REFERENCE POINTS</a:t>
            </a:r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73149D1E-6BCA-48C3-A02B-109673DBABA3}"/>
              </a:ext>
            </a:extLst>
          </p:cNvPr>
          <p:cNvSpPr/>
          <p:nvPr/>
        </p:nvSpPr>
        <p:spPr>
          <a:xfrm>
            <a:off x="5698222" y="5483485"/>
            <a:ext cx="243281" cy="20133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10C7249E-99F6-49B2-AB45-6937FFDEA004}"/>
              </a:ext>
            </a:extLst>
          </p:cNvPr>
          <p:cNvSpPr txBox="1"/>
          <p:nvPr/>
        </p:nvSpPr>
        <p:spPr>
          <a:xfrm>
            <a:off x="4042274" y="5409496"/>
            <a:ext cx="17167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1400" dirty="0" err="1">
                <a:solidFill>
                  <a:srgbClr val="FF0000"/>
                </a:solidFill>
              </a:rPr>
              <a:t>Biomass</a:t>
            </a:r>
            <a:r>
              <a:rPr lang="es-ES" sz="1400" dirty="0">
                <a:solidFill>
                  <a:srgbClr val="FF0000"/>
                </a:solidFill>
              </a:rPr>
              <a:t> </a:t>
            </a:r>
            <a:r>
              <a:rPr lang="es-ES" sz="1400" dirty="0" err="1">
                <a:solidFill>
                  <a:srgbClr val="FF0000"/>
                </a:solidFill>
              </a:rPr>
              <a:t>below</a:t>
            </a:r>
            <a:r>
              <a:rPr lang="es-ES" sz="1400" dirty="0">
                <a:solidFill>
                  <a:srgbClr val="FF0000"/>
                </a:solidFill>
              </a:rPr>
              <a:t> </a:t>
            </a:r>
            <a:r>
              <a:rPr lang="es-ES" sz="1400" dirty="0" err="1">
                <a:solidFill>
                  <a:srgbClr val="FF0000"/>
                </a:solidFill>
              </a:rPr>
              <a:t>Bmsy</a:t>
            </a:r>
            <a:endParaRPr lang="es-ES" sz="1400" dirty="0">
              <a:solidFill>
                <a:srgbClr val="FF0000"/>
              </a:solidFill>
            </a:endParaRPr>
          </a:p>
          <a:p>
            <a:pPr algn="r"/>
            <a:r>
              <a:rPr lang="es-ES" sz="1400" dirty="0">
                <a:solidFill>
                  <a:srgbClr val="00B050"/>
                </a:solidFill>
              </a:rPr>
              <a:t>F </a:t>
            </a:r>
            <a:r>
              <a:rPr lang="es-ES" sz="1400" dirty="0" err="1">
                <a:solidFill>
                  <a:srgbClr val="00B050"/>
                </a:solidFill>
              </a:rPr>
              <a:t>below</a:t>
            </a:r>
            <a:r>
              <a:rPr lang="es-ES" sz="1400" dirty="0">
                <a:solidFill>
                  <a:srgbClr val="00B050"/>
                </a:solidFill>
              </a:rPr>
              <a:t> </a:t>
            </a:r>
            <a:r>
              <a:rPr lang="es-ES" sz="1400" dirty="0" err="1">
                <a:solidFill>
                  <a:srgbClr val="00B050"/>
                </a:solidFill>
              </a:rPr>
              <a:t>Fmsy</a:t>
            </a:r>
            <a:endParaRPr lang="es-ES" sz="1400" dirty="0">
              <a:solidFill>
                <a:srgbClr val="00B050"/>
              </a:solidFill>
            </a:endParaRP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228CE2CE-DDBC-4207-8F71-3229E12B1CAC}"/>
              </a:ext>
            </a:extLst>
          </p:cNvPr>
          <p:cNvSpPr txBox="1"/>
          <p:nvPr/>
        </p:nvSpPr>
        <p:spPr>
          <a:xfrm>
            <a:off x="268491" y="1890581"/>
            <a:ext cx="4690799" cy="43242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dirty="0"/>
              <a:t>Convergence: 0  MSG: relative convergence (4)</a:t>
            </a:r>
          </a:p>
          <a:p>
            <a:r>
              <a:rPr lang="en-GB" sz="1100" dirty="0"/>
              <a:t>Objective function at optimum: 26.2341151</a:t>
            </a:r>
          </a:p>
          <a:p>
            <a:r>
              <a:rPr lang="en-GB" sz="1100" dirty="0"/>
              <a:t>Euler time step (years):  1/16 or 0.0625</a:t>
            </a:r>
          </a:p>
          <a:p>
            <a:r>
              <a:rPr lang="en-GB" sz="1100" dirty="0"/>
              <a:t>Nobs C: 23,  Nobs I1: 22</a:t>
            </a:r>
          </a:p>
          <a:p>
            <a:endParaRPr lang="en-GB" sz="1100" dirty="0"/>
          </a:p>
          <a:p>
            <a:r>
              <a:rPr lang="en-GB" sz="1100" dirty="0"/>
              <a:t>Priors</a:t>
            </a:r>
          </a:p>
          <a:p>
            <a:r>
              <a:rPr lang="en-GB" sz="1100" dirty="0"/>
              <a:t>     </a:t>
            </a:r>
            <a:r>
              <a:rPr lang="en-GB" sz="1100" dirty="0" err="1"/>
              <a:t>logn</a:t>
            </a:r>
            <a:r>
              <a:rPr lang="en-GB" sz="1100" dirty="0"/>
              <a:t>  ~  </a:t>
            </a:r>
            <a:r>
              <a:rPr lang="en-GB" sz="1100" dirty="0" err="1"/>
              <a:t>dnorm</a:t>
            </a:r>
            <a:r>
              <a:rPr lang="en-GB" sz="1100" dirty="0"/>
              <a:t>[log(2), 0.001^2] (fixed)</a:t>
            </a:r>
          </a:p>
          <a:p>
            <a:r>
              <a:rPr lang="en-GB" sz="1100" dirty="0"/>
              <a:t> </a:t>
            </a:r>
            <a:r>
              <a:rPr lang="en-GB" sz="1100" dirty="0" err="1"/>
              <a:t>logalpha</a:t>
            </a:r>
            <a:r>
              <a:rPr lang="en-GB" sz="1100" dirty="0"/>
              <a:t>  ~  </a:t>
            </a:r>
            <a:r>
              <a:rPr lang="en-GB" sz="1100" dirty="0" err="1"/>
              <a:t>dnorm</a:t>
            </a:r>
            <a:r>
              <a:rPr lang="en-GB" sz="1100" dirty="0"/>
              <a:t>[log(1), 0.001^2] (fixed)</a:t>
            </a:r>
          </a:p>
          <a:p>
            <a:r>
              <a:rPr lang="en-GB" sz="1100" dirty="0"/>
              <a:t>  </a:t>
            </a:r>
            <a:r>
              <a:rPr lang="en-GB" sz="1100" dirty="0" err="1"/>
              <a:t>logbeta</a:t>
            </a:r>
            <a:r>
              <a:rPr lang="en-GB" sz="1100" dirty="0"/>
              <a:t>  ~  </a:t>
            </a:r>
            <a:r>
              <a:rPr lang="en-GB" sz="1100" dirty="0" err="1"/>
              <a:t>dnorm</a:t>
            </a:r>
            <a:r>
              <a:rPr lang="en-GB" sz="1100" dirty="0"/>
              <a:t>[log(1), 0.001^2] (fixed)</a:t>
            </a:r>
          </a:p>
          <a:p>
            <a:endParaRPr lang="en-GB" sz="1100" dirty="0"/>
          </a:p>
          <a:p>
            <a:r>
              <a:rPr lang="en-GB" sz="1100" dirty="0"/>
              <a:t>Model parameter estimates w 95% CI </a:t>
            </a:r>
          </a:p>
          <a:p>
            <a:r>
              <a:rPr lang="en-GB" sz="1100" dirty="0"/>
              <a:t>            estimate        </a:t>
            </a:r>
            <a:r>
              <a:rPr lang="en-GB" sz="1100" dirty="0" err="1"/>
              <a:t>cilow</a:t>
            </a:r>
            <a:r>
              <a:rPr lang="en-GB" sz="1100" dirty="0"/>
              <a:t>        </a:t>
            </a:r>
            <a:r>
              <a:rPr lang="en-GB" sz="1100" dirty="0" err="1"/>
              <a:t>ciupp</a:t>
            </a:r>
            <a:r>
              <a:rPr lang="en-GB" sz="1100" dirty="0"/>
              <a:t>    </a:t>
            </a:r>
            <a:r>
              <a:rPr lang="en-GB" sz="1100" dirty="0" err="1"/>
              <a:t>log.est</a:t>
            </a:r>
            <a:r>
              <a:rPr lang="en-GB" sz="1100" dirty="0"/>
              <a:t>  </a:t>
            </a:r>
          </a:p>
          <a:p>
            <a:r>
              <a:rPr lang="en-GB" sz="1100" dirty="0"/>
              <a:t> alpha     0.9999987    0.9980406 1.001961e+00 -0.0000013  </a:t>
            </a:r>
          </a:p>
          <a:p>
            <a:r>
              <a:rPr lang="en-GB" sz="1100" dirty="0"/>
              <a:t> beta      1.0000020    0.9980439 1.001964e+00  0.0000020  </a:t>
            </a:r>
          </a:p>
          <a:p>
            <a:r>
              <a:rPr lang="en-GB" sz="1100" dirty="0"/>
              <a:t> r         1.0061880    0.2853067 3.548512e+00  0.0061689  </a:t>
            </a:r>
          </a:p>
          <a:p>
            <a:r>
              <a:rPr lang="en-GB" sz="1100" dirty="0"/>
              <a:t> </a:t>
            </a:r>
            <a:r>
              <a:rPr lang="en-GB" sz="1100" dirty="0" err="1"/>
              <a:t>rc</a:t>
            </a:r>
            <a:r>
              <a:rPr lang="en-GB" sz="1100" dirty="0"/>
              <a:t>        1.0061900    0.2853071 3.548521e+00  0.0061709  </a:t>
            </a:r>
          </a:p>
          <a:p>
            <a:r>
              <a:rPr lang="en-GB" sz="1100" dirty="0"/>
              <a:t> </a:t>
            </a:r>
            <a:r>
              <a:rPr lang="en-GB" sz="1100" dirty="0" err="1"/>
              <a:t>rold</a:t>
            </a:r>
            <a:r>
              <a:rPr lang="en-GB" sz="1100" dirty="0"/>
              <a:t>      1.0061920    0.2853067 3.548540e+00  0.0061729  </a:t>
            </a:r>
          </a:p>
          <a:p>
            <a:r>
              <a:rPr lang="en-GB" sz="1100" dirty="0"/>
              <a:t> m      1702.5889030 1014.1755846 2.858291e+03  7.4399053  </a:t>
            </a:r>
          </a:p>
          <a:p>
            <a:r>
              <a:rPr lang="en-GB" sz="1100" dirty="0"/>
              <a:t> K      6768.4640484 1514.1206205 3.025658e+04  8.8200295  </a:t>
            </a:r>
          </a:p>
          <a:p>
            <a:r>
              <a:rPr lang="en-GB" sz="1100" dirty="0"/>
              <a:t> q         0.0010155    0.0000961 1.073480e-02 -6.8924056  </a:t>
            </a:r>
          </a:p>
          <a:p>
            <a:r>
              <a:rPr lang="en-GB" sz="1100" dirty="0"/>
              <a:t> n         1.9999961    1.9960799 2.003920e+00  0.6931452  </a:t>
            </a:r>
          </a:p>
          <a:p>
            <a:r>
              <a:rPr lang="en-GB" sz="1100" dirty="0"/>
              <a:t> </a:t>
            </a:r>
            <a:r>
              <a:rPr lang="en-GB" sz="1100" dirty="0" err="1"/>
              <a:t>sdb</a:t>
            </a:r>
            <a:r>
              <a:rPr lang="en-GB" sz="1100" dirty="0"/>
              <a:t>       0.4886517    0.3622857 6.590946e-01 -0.7161052  </a:t>
            </a:r>
          </a:p>
          <a:p>
            <a:r>
              <a:rPr lang="en-GB" sz="1100" dirty="0"/>
              <a:t> </a:t>
            </a:r>
            <a:r>
              <a:rPr lang="en-GB" sz="1100" dirty="0" err="1"/>
              <a:t>sdf</a:t>
            </a:r>
            <a:r>
              <a:rPr lang="en-GB" sz="1100" dirty="0"/>
              <a:t>       0.2110432    0.1275477 3.491968e-01 -1.5556923  </a:t>
            </a:r>
          </a:p>
          <a:p>
            <a:r>
              <a:rPr lang="en-GB" sz="1100" dirty="0"/>
              <a:t> </a:t>
            </a:r>
            <a:r>
              <a:rPr lang="en-GB" sz="1100" dirty="0" err="1"/>
              <a:t>sdi</a:t>
            </a:r>
            <a:r>
              <a:rPr lang="en-GB" sz="1100" dirty="0"/>
              <a:t>       0.4886511    0.3622862 6.590919e-01 -0.7161065  </a:t>
            </a:r>
          </a:p>
          <a:p>
            <a:r>
              <a:rPr lang="en-GB" sz="1100" dirty="0"/>
              <a:t> </a:t>
            </a:r>
            <a:r>
              <a:rPr lang="en-GB" sz="1100" dirty="0" err="1"/>
              <a:t>sdc</a:t>
            </a:r>
            <a:r>
              <a:rPr lang="en-GB" sz="1100" dirty="0"/>
              <a:t>       0.2110437    0.1275482 3.491968e-01 -1.5556902 </a:t>
            </a:r>
          </a:p>
        </p:txBody>
      </p:sp>
      <p:sp>
        <p:nvSpPr>
          <p:cNvPr id="17" name="Rectangle 1">
            <a:extLst>
              <a:ext uri="{FF2B5EF4-FFF2-40B4-BE49-F238E27FC236}">
                <a16:creationId xmlns:a16="http://schemas.microsoft.com/office/drawing/2014/main" id="{81D5D9E0-B177-42DD-866E-3708E1BF75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17131" y="2306218"/>
            <a:ext cx="5607614" cy="177741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050" dirty="0">
                <a:solidFill>
                  <a:srgbClr val="000000"/>
                </a:solidFill>
                <a:latin typeface="Lucida Console" panose="020B0609040504020204" pitchFamily="49" charset="0"/>
              </a:rPr>
              <a:t>Deterministic reference points (</a:t>
            </a:r>
            <a:r>
              <a:rPr lang="en-US" altLang="en-US" sz="105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Drp</a:t>
            </a:r>
            <a:r>
              <a:rPr lang="en-US" altLang="en-US" sz="1050" dirty="0">
                <a:solidFill>
                  <a:srgbClr val="000000"/>
                </a:solidFill>
                <a:latin typeface="Lucida Console" panose="020B0609040504020204" pitchFamily="49" charset="0"/>
              </a:rPr>
              <a:t>)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050" dirty="0">
                <a:solidFill>
                  <a:srgbClr val="000000"/>
                </a:solidFill>
                <a:latin typeface="Lucida Console" panose="020B0609040504020204" pitchFamily="49" charset="0"/>
              </a:rPr>
              <a:t>          estimate        </a:t>
            </a:r>
            <a:r>
              <a:rPr lang="en-US" altLang="en-US" sz="105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cilow</a:t>
            </a:r>
            <a:r>
              <a:rPr lang="en-US" altLang="en-US" sz="1050" dirty="0">
                <a:solidFill>
                  <a:srgbClr val="000000"/>
                </a:solidFill>
                <a:latin typeface="Lucida Console" panose="020B0609040504020204" pitchFamily="49" charset="0"/>
              </a:rPr>
              <a:t>       </a:t>
            </a:r>
            <a:r>
              <a:rPr lang="en-US" altLang="en-US" sz="105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ciupp</a:t>
            </a:r>
            <a:r>
              <a:rPr lang="en-US" altLang="en-US" sz="1050" dirty="0">
                <a:solidFill>
                  <a:srgbClr val="000000"/>
                </a:solidFill>
                <a:latin typeface="Lucida Console" panose="020B0609040504020204" pitchFamily="49" charset="0"/>
              </a:rPr>
              <a:t>    </a:t>
            </a:r>
            <a:r>
              <a:rPr lang="en-US" altLang="en-US" sz="105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log.est</a:t>
            </a:r>
            <a:r>
              <a:rPr lang="en-US" altLang="en-US" sz="1050" dirty="0">
                <a:solidFill>
                  <a:srgbClr val="000000"/>
                </a:solidFill>
                <a:latin typeface="Lucida Console" panose="020B0609040504020204" pitchFamily="49" charset="0"/>
              </a:rPr>
              <a:t> 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050" dirty="0">
                <a:solidFill>
                  <a:srgbClr val="000000"/>
                </a:solidFill>
                <a:latin typeface="Lucida Console" panose="020B0609040504020204" pitchFamily="49" charset="0"/>
              </a:rPr>
              <a:t> </a:t>
            </a:r>
            <a:r>
              <a:rPr lang="en-US" altLang="en-US" sz="105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Bmsyd</a:t>
            </a:r>
            <a:r>
              <a:rPr lang="en-US" altLang="en-US" sz="1050" dirty="0">
                <a:solidFill>
                  <a:srgbClr val="000000"/>
                </a:solidFill>
                <a:latin typeface="Lucida Console" panose="020B0609040504020204" pitchFamily="49" charset="0"/>
              </a:rPr>
              <a:t> 3384.229461  757.0590772 15128.28970  8.1268815 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050" dirty="0">
                <a:solidFill>
                  <a:srgbClr val="000000"/>
                </a:solidFill>
                <a:latin typeface="Lucida Console" panose="020B0609040504020204" pitchFamily="49" charset="0"/>
              </a:rPr>
              <a:t> </a:t>
            </a:r>
            <a:r>
              <a:rPr lang="en-US" altLang="en-US" sz="105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Fmsyd</a:t>
            </a:r>
            <a:r>
              <a:rPr lang="en-US" altLang="en-US" sz="1050" dirty="0">
                <a:solidFill>
                  <a:srgbClr val="000000"/>
                </a:solidFill>
                <a:latin typeface="Lucida Console" panose="020B0609040504020204" pitchFamily="49" charset="0"/>
              </a:rPr>
              <a:t>    0.503095    0.1426536     1.77426 -0.6869763 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050" dirty="0">
                <a:solidFill>
                  <a:srgbClr val="000000"/>
                </a:solidFill>
                <a:latin typeface="Lucida Console" panose="020B0609040504020204" pitchFamily="49" charset="0"/>
              </a:rPr>
              <a:t> </a:t>
            </a:r>
            <a:r>
              <a:rPr lang="en-US" altLang="en-US" sz="105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MSYd</a:t>
            </a:r>
            <a:r>
              <a:rPr lang="en-US" altLang="en-US" sz="1050" dirty="0">
                <a:solidFill>
                  <a:srgbClr val="000000"/>
                </a:solidFill>
                <a:latin typeface="Lucida Console" panose="020B0609040504020204" pitchFamily="49" charset="0"/>
              </a:rPr>
              <a:t>  1702.588903 1014.1755846  2858.29103  7.4399053 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050" dirty="0">
              <a:solidFill>
                <a:srgbClr val="000000"/>
              </a:solidFill>
              <a:latin typeface="Lucida Console" panose="020B06090405040202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050" dirty="0">
                <a:solidFill>
                  <a:srgbClr val="000000"/>
                </a:solidFill>
                <a:latin typeface="Lucida Console" panose="020B0609040504020204" pitchFamily="49" charset="0"/>
              </a:rPr>
              <a:t>Stochastic reference points (</a:t>
            </a:r>
            <a:r>
              <a:rPr lang="en-US" altLang="en-US" sz="105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Srp</a:t>
            </a:r>
            <a:r>
              <a:rPr lang="en-US" altLang="en-US" sz="1050" dirty="0">
                <a:solidFill>
                  <a:srgbClr val="000000"/>
                </a:solidFill>
                <a:latin typeface="Lucida Console" panose="020B0609040504020204" pitchFamily="49" charset="0"/>
              </a:rPr>
              <a:t>)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050" dirty="0">
                <a:solidFill>
                  <a:srgbClr val="000000"/>
                </a:solidFill>
                <a:latin typeface="Lucida Console" panose="020B0609040504020204" pitchFamily="49" charset="0"/>
              </a:rPr>
              <a:t>          estimate       </a:t>
            </a:r>
            <a:r>
              <a:rPr lang="en-US" altLang="en-US" sz="105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cilow</a:t>
            </a:r>
            <a:r>
              <a:rPr lang="en-US" altLang="en-US" sz="1050" dirty="0">
                <a:solidFill>
                  <a:srgbClr val="000000"/>
                </a:solidFill>
                <a:latin typeface="Lucida Console" panose="020B0609040504020204" pitchFamily="49" charset="0"/>
              </a:rPr>
              <a:t>        </a:t>
            </a:r>
            <a:r>
              <a:rPr lang="en-US" altLang="en-US" sz="105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ciupp</a:t>
            </a:r>
            <a:r>
              <a:rPr lang="en-US" altLang="en-US" sz="1050" dirty="0">
                <a:solidFill>
                  <a:srgbClr val="000000"/>
                </a:solidFill>
                <a:latin typeface="Lucida Console" panose="020B0609040504020204" pitchFamily="49" charset="0"/>
              </a:rPr>
              <a:t>    </a:t>
            </a:r>
            <a:r>
              <a:rPr lang="en-US" altLang="en-US" sz="105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log.est</a:t>
            </a:r>
            <a:r>
              <a:rPr lang="en-US" altLang="en-US" sz="1050" dirty="0">
                <a:solidFill>
                  <a:srgbClr val="000000"/>
                </a:solidFill>
                <a:latin typeface="Lucida Console" panose="020B0609040504020204" pitchFamily="49" charset="0"/>
              </a:rPr>
              <a:t> </a:t>
            </a:r>
            <a:r>
              <a:rPr lang="en-US" altLang="en-US" sz="105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rel.diff.Drp</a:t>
            </a:r>
            <a:r>
              <a:rPr lang="en-US" altLang="en-US" sz="1050" dirty="0">
                <a:solidFill>
                  <a:srgbClr val="000000"/>
                </a:solidFill>
                <a:latin typeface="Lucida Console" panose="020B0609040504020204" pitchFamily="49" charset="0"/>
              </a:rPr>
              <a:t> 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050" dirty="0">
                <a:solidFill>
                  <a:srgbClr val="000000"/>
                </a:solidFill>
                <a:latin typeface="Lucida Console" panose="020B0609040504020204" pitchFamily="49" charset="0"/>
              </a:rPr>
              <a:t> </a:t>
            </a:r>
            <a:r>
              <a:rPr lang="en-US" altLang="en-US" sz="105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Bmsys</a:t>
            </a:r>
            <a:r>
              <a:rPr lang="en-US" altLang="en-US" sz="1050" dirty="0">
                <a:solidFill>
                  <a:srgbClr val="000000"/>
                </a:solidFill>
                <a:latin typeface="Lucida Console" panose="020B0609040504020204" pitchFamily="49" charset="0"/>
              </a:rPr>
              <a:t> 2667.393455 653.4100119 10889.009523  7.8888570   -0.2687403 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050" dirty="0">
                <a:solidFill>
                  <a:srgbClr val="000000"/>
                </a:solidFill>
                <a:latin typeface="Lucida Console" panose="020B0609040504020204" pitchFamily="49" charset="0"/>
              </a:rPr>
              <a:t> </a:t>
            </a:r>
            <a:r>
              <a:rPr lang="en-US" altLang="en-US" sz="105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Fmsys</a:t>
            </a:r>
            <a:r>
              <a:rPr lang="en-US" altLang="en-US" sz="1050" dirty="0">
                <a:solidFill>
                  <a:srgbClr val="000000"/>
                </a:solidFill>
                <a:latin typeface="Lucida Console" panose="020B0609040504020204" pitchFamily="49" charset="0"/>
              </a:rPr>
              <a:t>    0.450143   0.1052668     1.924907 -0.7981899   -0.1176337 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050" dirty="0">
                <a:solidFill>
                  <a:srgbClr val="000000"/>
                </a:solidFill>
                <a:latin typeface="Lucida Console" panose="020B0609040504020204" pitchFamily="49" charset="0"/>
              </a:rPr>
              <a:t> MSYs  1162.750687 669.2667943  2020.104945  7.0585438   -0.4642768 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BC7383D3-9B58-4578-A822-B462AF6D9F7B}"/>
              </a:ext>
            </a:extLst>
          </p:cNvPr>
          <p:cNvSpPr txBox="1"/>
          <p:nvPr/>
        </p:nvSpPr>
        <p:spPr>
          <a:xfrm>
            <a:off x="5880683" y="5007070"/>
            <a:ext cx="577145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/>
              <a:t> B_2019.00               2219.611      163.948        30050.218782  7.7050873  </a:t>
            </a:r>
          </a:p>
          <a:p>
            <a:r>
              <a:rPr lang="en-GB" sz="1400" dirty="0"/>
              <a:t> F_2019.00               0.402133      0.0285682     5.660516       -0.9109724  </a:t>
            </a:r>
          </a:p>
          <a:p>
            <a:r>
              <a:rPr lang="en-GB" sz="1400" dirty="0"/>
              <a:t> B_2019.00/</a:t>
            </a:r>
            <a:r>
              <a:rPr lang="en-GB" sz="1400" dirty="0" err="1"/>
              <a:t>Bmsy</a:t>
            </a:r>
            <a:r>
              <a:rPr lang="en-GB" sz="1400" dirty="0"/>
              <a:t>   0.8321274    0.1648653     4.200010      -0.1837697  </a:t>
            </a:r>
          </a:p>
          <a:p>
            <a:r>
              <a:rPr lang="en-GB" sz="1400" dirty="0"/>
              <a:t> F_2019.00/</a:t>
            </a:r>
            <a:r>
              <a:rPr lang="en-GB" sz="1400" dirty="0" err="1"/>
              <a:t>Fmsy</a:t>
            </a:r>
            <a:r>
              <a:rPr lang="en-GB" sz="1400" dirty="0"/>
              <a:t>    0.8933449    0.1914966     4.167517      -0.1127825 </a:t>
            </a:r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D1F442FD-83CC-456B-9E5A-B1D729662421}"/>
              </a:ext>
            </a:extLst>
          </p:cNvPr>
          <p:cNvSpPr/>
          <p:nvPr/>
        </p:nvSpPr>
        <p:spPr>
          <a:xfrm>
            <a:off x="5728266" y="5768890"/>
            <a:ext cx="243281" cy="201336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DD0EB747-F105-4D3E-A524-1328326E3AE9}"/>
              </a:ext>
            </a:extLst>
          </p:cNvPr>
          <p:cNvSpPr/>
          <p:nvPr/>
        </p:nvSpPr>
        <p:spPr>
          <a:xfrm>
            <a:off x="3557484" y="726336"/>
            <a:ext cx="507703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b="1" spc="150" dirty="0">
                <a:solidFill>
                  <a:srgbClr val="00B050"/>
                </a:solidFill>
                <a:latin typeface="Montserrat Light" charset="0"/>
              </a:rPr>
              <a:t>FINAL MODEL: Case 5a: </a:t>
            </a:r>
          </a:p>
          <a:p>
            <a:r>
              <a:rPr lang="el-GR" sz="2000" dirty="0">
                <a:solidFill>
                  <a:srgbClr val="00B050"/>
                </a:solidFill>
              </a:rPr>
              <a:t>α </a:t>
            </a:r>
            <a:r>
              <a:rPr lang="en-GB" sz="2000" b="1" spc="150" dirty="0">
                <a:solidFill>
                  <a:srgbClr val="00B050"/>
                </a:solidFill>
                <a:latin typeface="Montserrat Light" charset="0"/>
              </a:rPr>
              <a:t>=</a:t>
            </a:r>
            <a:r>
              <a:rPr lang="el-GR" sz="2000" dirty="0">
                <a:solidFill>
                  <a:srgbClr val="00B050"/>
                </a:solidFill>
              </a:rPr>
              <a:t> β </a:t>
            </a:r>
            <a:r>
              <a:rPr lang="en-GB" sz="2000" b="1" spc="150" dirty="0">
                <a:solidFill>
                  <a:srgbClr val="00B050"/>
                </a:solidFill>
                <a:latin typeface="Montserrat Light" charset="0"/>
              </a:rPr>
              <a:t>=1 and n=2 (Schaefer model)</a:t>
            </a:r>
          </a:p>
        </p:txBody>
      </p:sp>
    </p:spTree>
    <p:extLst>
      <p:ext uri="{BB962C8B-B14F-4D97-AF65-F5344CB8AC3E}">
        <p14:creationId xmlns:p14="http://schemas.microsoft.com/office/powerpoint/2010/main" val="123021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FDE5BC0F-B1C6-4422-9DA3-2141E562F226}"/>
              </a:ext>
            </a:extLst>
          </p:cNvPr>
          <p:cNvSpPr/>
          <p:nvPr/>
        </p:nvSpPr>
        <p:spPr>
          <a:xfrm>
            <a:off x="1775637" y="987193"/>
            <a:ext cx="9845749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b="1" spc="150" dirty="0">
                <a:latin typeface="Montserrat Light" charset="0"/>
              </a:rPr>
              <a:t>               Conclusions:</a:t>
            </a:r>
          </a:p>
          <a:p>
            <a:endParaRPr lang="en-GB" sz="2000" spc="150" dirty="0">
              <a:latin typeface="Montserrat Light" charset="0"/>
            </a:endParaRPr>
          </a:p>
          <a:p>
            <a:endParaRPr lang="en-GB" sz="2000" spc="150" dirty="0">
              <a:latin typeface="Montserrat Light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GB" sz="2000" spc="150" dirty="0">
                <a:latin typeface="Montserrat Light" charset="0"/>
              </a:rPr>
              <a:t>There are still many data issues not fully resolved yet like species identification and knowledge on cephalopod biology and fisheries.</a:t>
            </a:r>
          </a:p>
          <a:p>
            <a:pPr algn="just"/>
            <a:endParaRPr lang="en-GB" sz="2000" spc="150" dirty="0">
              <a:latin typeface="Montserrat Light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GB" sz="2000" spc="150" dirty="0">
                <a:latin typeface="Montserrat Light" charset="0"/>
              </a:rPr>
              <a:t>Additional assumptions were needed to get model convergence. Results are still highly uncertain.</a:t>
            </a:r>
          </a:p>
          <a:p>
            <a:pPr lvl="0" algn="just"/>
            <a:endParaRPr lang="en-GB" sz="2000" spc="150" dirty="0">
              <a:latin typeface="Montserrat Light" charset="0"/>
            </a:endParaRPr>
          </a:p>
          <a:p>
            <a:pPr marL="342900" lvl="0" indent="-342900" algn="just">
              <a:buFont typeface="Arial" panose="020B0604020202020204" pitchFamily="34" charset="0"/>
              <a:buChar char="•"/>
            </a:pPr>
            <a:r>
              <a:rPr lang="en-GB" sz="2000" spc="150" dirty="0">
                <a:latin typeface="Montserrat Light" charset="0"/>
              </a:rPr>
              <a:t>Additional information on the stock, like a recruitment index would allow considering alternative models, more suitable for short-lived stocks. </a:t>
            </a:r>
          </a:p>
          <a:p>
            <a:pPr marL="342900" lvl="0" indent="-342900" algn="just">
              <a:buFont typeface="Arial" panose="020B0604020202020204" pitchFamily="34" charset="0"/>
              <a:buChar char="•"/>
            </a:pPr>
            <a:endParaRPr lang="en-GB" sz="2000" spc="150" dirty="0">
              <a:latin typeface="Montserrat Light" charset="0"/>
            </a:endParaRPr>
          </a:p>
          <a:p>
            <a:pPr marL="342900" lvl="0" indent="-342900" algn="just">
              <a:buFont typeface="Arial" panose="020B0604020202020204" pitchFamily="34" charset="0"/>
              <a:buChar char="•"/>
            </a:pPr>
            <a:r>
              <a:rPr lang="en-GB" sz="2000" spc="150" dirty="0">
                <a:latin typeface="Montserrat Light" charset="0"/>
              </a:rPr>
              <a:t>In the parameters fixing exercise done in WGCEPH 2020 the biological significance of the fixing was discussed and should be reviewed.</a:t>
            </a:r>
            <a:endParaRPr lang="es-ES" sz="2000" spc="150" dirty="0">
              <a:latin typeface="Montserrat Light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GB" sz="2000" spc="150" dirty="0">
              <a:latin typeface="Montserrat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7939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__AZTI_principal.png" descr="__AZTI_principal.png">
            <a:extLst>
              <a:ext uri="{FF2B5EF4-FFF2-40B4-BE49-F238E27FC236}">
                <a16:creationId xmlns:a16="http://schemas.microsoft.com/office/drawing/2014/main" id="{9B908401-B5E1-DE4B-B35C-6C8B9323FE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9037" y="2575123"/>
            <a:ext cx="2853928" cy="1707754"/>
          </a:xfrm>
          <a:prstGeom prst="rect">
            <a:avLst/>
          </a:prstGeom>
          <a:ln w="12700">
            <a:miter lim="400000"/>
          </a:ln>
        </p:spPr>
      </p:pic>
      <p:pic>
        <p:nvPicPr>
          <p:cNvPr id="21" name="Marcador de posición de imagen 20">
            <a:extLst>
              <a:ext uri="{FF2B5EF4-FFF2-40B4-BE49-F238E27FC236}">
                <a16:creationId xmlns:a16="http://schemas.microsoft.com/office/drawing/2014/main" id="{75F0BC7C-2838-ED4F-A9A7-A4D4B2AC4AA5}"/>
              </a:ext>
            </a:extLst>
          </p:cNvPr>
          <p:cNvPicPr>
            <a:picLocks noGrp="1" noChangeAspect="1"/>
          </p:cNvPicPr>
          <p:nvPr>
            <p:ph type="pic" sz="half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12" b="9412"/>
          <a:stretch>
            <a:fillRect/>
          </a:stretch>
        </p:blipFill>
        <p:spPr/>
      </p:pic>
      <p:pic>
        <p:nvPicPr>
          <p:cNvPr id="13" name="__AZTI_principal.png">
            <a:extLst>
              <a:ext uri="{FF2B5EF4-FFF2-40B4-BE49-F238E27FC236}">
                <a16:creationId xmlns:a16="http://schemas.microsoft.com/office/drawing/2014/main" id="{0D2D889E-38EF-A940-BD95-831E2998E8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47473" y="2651323"/>
            <a:ext cx="2849455" cy="170775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TextBox 6"/>
          <p:cNvSpPr txBox="1"/>
          <p:nvPr/>
        </p:nvSpPr>
        <p:spPr>
          <a:xfrm>
            <a:off x="1646856" y="2323042"/>
            <a:ext cx="260328" cy="36933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tIns="45720" bIns="45720">
            <a:spAutoFit/>
          </a:bodyPr>
          <a:lstStyle>
            <a:lvl1pPr>
              <a:defRPr spc="18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hangingPunct="0"/>
            <a:r>
              <a:rPr lang="en-GB" kern="0" spc="90" dirty="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175" name="TextBox 8"/>
          <p:cNvSpPr txBox="1"/>
          <p:nvPr/>
        </p:nvSpPr>
        <p:spPr>
          <a:xfrm>
            <a:off x="4682897" y="3246370"/>
            <a:ext cx="184731" cy="76944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tIns="45720" bIns="45720">
            <a:spAutoFit/>
          </a:bodyPr>
          <a:lstStyle>
            <a:lvl1pPr>
              <a:defRPr sz="88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hangingPunct="0"/>
            <a:endParaRPr sz="4400" kern="0" dirty="0">
              <a:solidFill>
                <a:srgbClr val="000000"/>
              </a:solidFill>
            </a:endParaRPr>
          </a:p>
        </p:txBody>
      </p:sp>
      <p:sp>
        <p:nvSpPr>
          <p:cNvPr id="176" name="Rectangle 10"/>
          <p:cNvSpPr/>
          <p:nvPr/>
        </p:nvSpPr>
        <p:spPr>
          <a:xfrm>
            <a:off x="1120271" y="6028661"/>
            <a:ext cx="2516065" cy="74428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tIns="45720" bIns="45720" anchor="ctr"/>
          <a:lstStyle/>
          <a:p>
            <a:pPr algn="ctr" hangingPunct="0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 kern="0">
              <a:solidFill>
                <a:srgbClr val="FFFFFF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66B89890-0116-495E-9F7D-FAC9460340B8}"/>
              </a:ext>
            </a:extLst>
          </p:cNvPr>
          <p:cNvSpPr txBox="1">
            <a:spLocks/>
          </p:cNvSpPr>
          <p:nvPr/>
        </p:nvSpPr>
        <p:spPr bwMode="auto">
          <a:xfrm>
            <a:off x="5091858" y="1453418"/>
            <a:ext cx="5979932" cy="48418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9551" tIns="49775" rIns="99551" bIns="49775" numCol="1" anchor="t" anchorCtr="0" compatLnSpc="1">
            <a:prstTxWarp prst="textNoShape">
              <a:avLst/>
            </a:prstTxWarp>
          </a:bodyPr>
          <a:lstStyle>
            <a:lvl1pPr marL="373063" indent="-373063" algn="l" defTabSz="496888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500" kern="12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808038" indent="-309563" algn="l" defTabSz="496888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30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1243013" indent="-247650" algn="l" defTabSz="496888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1741488" indent="-247650" algn="l" defTabSz="496888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2238375" indent="-247650" algn="l" defTabSz="496888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2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2737645" indent="-248877" algn="l" defTabSz="497754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35399" indent="-248877" algn="l" defTabSz="497754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33152" indent="-248877" algn="l" defTabSz="497754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30906" indent="-248877" algn="l" defTabSz="497754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defTabSz="91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spc="150" dirty="0">
                <a:latin typeface="Montserrat Light" charset="0"/>
              </a:rPr>
              <a:t>Introduction: Squid in the Bay of Biscay</a:t>
            </a:r>
          </a:p>
          <a:p>
            <a:pPr marL="285750" indent="-285750" defTabSz="9144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1600" spc="150" dirty="0">
              <a:latin typeface="Montserrat Light" charset="0"/>
            </a:endParaRPr>
          </a:p>
          <a:p>
            <a:pPr marL="285750" indent="-285750" defTabSz="91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spc="150" dirty="0">
                <a:latin typeface="Montserrat Light" charset="0"/>
              </a:rPr>
              <a:t>Available data: abundance index from EVHOE survey and total landings from WGCEPH</a:t>
            </a:r>
          </a:p>
          <a:p>
            <a:pPr marL="0" indent="0" defTabSz="914400">
              <a:lnSpc>
                <a:spcPct val="150000"/>
              </a:lnSpc>
              <a:buNone/>
            </a:pPr>
            <a:endParaRPr lang="en-GB" sz="1600" spc="150" dirty="0">
              <a:latin typeface="Montserrat Light" charset="0"/>
            </a:endParaRPr>
          </a:p>
          <a:p>
            <a:pPr marL="285750" lvl="1" indent="-285750" defTabSz="91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spc="150" dirty="0" err="1">
                <a:latin typeface="Montserrat Light" charset="0"/>
              </a:rPr>
              <a:t>SPiCT</a:t>
            </a:r>
            <a:r>
              <a:rPr lang="en-GB" sz="1600" spc="150" dirty="0">
                <a:latin typeface="Montserrat Light" charset="0"/>
              </a:rPr>
              <a:t> production model parametrization based on an analysis script done for Indian mackerel by Leire Ibaibarriaga</a:t>
            </a:r>
          </a:p>
          <a:p>
            <a:pPr marL="285750" lvl="1" indent="-285750" defTabSz="9144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1600" spc="150" dirty="0">
              <a:latin typeface="Montserrat Light" charset="0"/>
            </a:endParaRPr>
          </a:p>
          <a:p>
            <a:pPr marL="285750" indent="-285750" defTabSz="91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spc="150" dirty="0">
                <a:latin typeface="Montserrat Light" charset="0"/>
              </a:rPr>
              <a:t>Conclusions 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114FE575-AC7B-44AF-B10A-18D306871D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341" y="1860074"/>
            <a:ext cx="3815790" cy="1384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21858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TextBox 6"/>
          <p:cNvSpPr txBox="1"/>
          <p:nvPr/>
        </p:nvSpPr>
        <p:spPr>
          <a:xfrm>
            <a:off x="1646856" y="2323042"/>
            <a:ext cx="260328" cy="36933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tIns="45720" bIns="45720">
            <a:spAutoFit/>
          </a:bodyPr>
          <a:lstStyle>
            <a:lvl1pPr>
              <a:defRPr spc="18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hangingPunct="0"/>
            <a:r>
              <a:rPr lang="en-GB" kern="0" spc="90" dirty="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175" name="TextBox 8"/>
          <p:cNvSpPr txBox="1"/>
          <p:nvPr/>
        </p:nvSpPr>
        <p:spPr>
          <a:xfrm>
            <a:off x="4682897" y="3246370"/>
            <a:ext cx="184731" cy="76944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tIns="45720" bIns="45720">
            <a:spAutoFit/>
          </a:bodyPr>
          <a:lstStyle>
            <a:lvl1pPr>
              <a:defRPr sz="88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hangingPunct="0"/>
            <a:endParaRPr sz="4400" kern="0" dirty="0">
              <a:solidFill>
                <a:srgbClr val="000000"/>
              </a:solidFill>
            </a:endParaRPr>
          </a:p>
        </p:txBody>
      </p:sp>
      <p:sp>
        <p:nvSpPr>
          <p:cNvPr id="176" name="Rectangle 10"/>
          <p:cNvSpPr/>
          <p:nvPr/>
        </p:nvSpPr>
        <p:spPr>
          <a:xfrm>
            <a:off x="1120271" y="6028661"/>
            <a:ext cx="2516065" cy="74428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tIns="45720" bIns="45720" anchor="ctr"/>
          <a:lstStyle/>
          <a:p>
            <a:pPr algn="ctr" hangingPunct="0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 kern="0">
              <a:solidFill>
                <a:srgbClr val="FFFFFF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7" name="Marcador de posición de imagen 11" descr="Imagen que contiene texto, mapa&#10;&#10;Descripción generada automáticamente">
            <a:extLst>
              <a:ext uri="{FF2B5EF4-FFF2-40B4-BE49-F238E27FC236}">
                <a16:creationId xmlns:a16="http://schemas.microsoft.com/office/drawing/2014/main" id="{619A0A5A-B342-4553-9DA6-752FAEEF26A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009"/>
          <a:stretch/>
        </p:blipFill>
        <p:spPr>
          <a:xfrm>
            <a:off x="1120271" y="1762437"/>
            <a:ext cx="3520557" cy="492878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TextBox 11">
            <a:extLst>
              <a:ext uri="{FF2B5EF4-FFF2-40B4-BE49-F238E27FC236}">
                <a16:creationId xmlns:a16="http://schemas.microsoft.com/office/drawing/2014/main" id="{FF53A73F-D23C-4947-B851-0D3567FCB2DA}"/>
              </a:ext>
            </a:extLst>
          </p:cNvPr>
          <p:cNvSpPr txBox="1"/>
          <p:nvPr/>
        </p:nvSpPr>
        <p:spPr>
          <a:xfrm>
            <a:off x="5881856" y="2139198"/>
            <a:ext cx="4733925" cy="3378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spc="150" dirty="0">
                <a:latin typeface="Montserrat Light" charset="0"/>
                <a:ea typeface="Montserrat Light" charset="0"/>
                <a:cs typeface="Montserrat Light" charset="0"/>
              </a:rPr>
              <a:t>Short-lived species.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spc="150" dirty="0">
                <a:latin typeface="Montserrat Light" charset="0"/>
                <a:ea typeface="Montserrat Light" charset="0"/>
                <a:cs typeface="Montserrat Light" charset="0"/>
              </a:rPr>
              <a:t>High natural mortality.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spc="150" dirty="0">
                <a:latin typeface="Montserrat Light" charset="0"/>
                <a:ea typeface="Montserrat Light" charset="0"/>
                <a:cs typeface="Montserrat Light" charset="0"/>
              </a:rPr>
              <a:t>Large interannual fluctuations.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spc="150" dirty="0">
                <a:latin typeface="Montserrat Light" charset="0"/>
                <a:ea typeface="Montserrat Light" charset="0"/>
                <a:cs typeface="Montserrat Light" charset="0"/>
              </a:rPr>
              <a:t>Very-dependent on environment.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spc="150" dirty="0">
                <a:latin typeface="Montserrat Light" charset="0"/>
                <a:ea typeface="Montserrat Light" charset="0"/>
                <a:cs typeface="Montserrat Light" charset="0"/>
              </a:rPr>
              <a:t>Distributed from ICES Subarea 3 to Division 9a, Mediterranean waters and North African coast.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spc="150" dirty="0">
                <a:latin typeface="Montserrat Light" charset="0"/>
                <a:ea typeface="Montserrat Light" charset="0"/>
                <a:cs typeface="Montserrat Light" charset="0"/>
              </a:rPr>
              <a:t>ICES considers all the information in 8abd as a unit.</a:t>
            </a:r>
          </a:p>
        </p:txBody>
      </p:sp>
      <p:sp>
        <p:nvSpPr>
          <p:cNvPr id="3" name="TextBox 12">
            <a:extLst>
              <a:ext uri="{FF2B5EF4-FFF2-40B4-BE49-F238E27FC236}">
                <a16:creationId xmlns:a16="http://schemas.microsoft.com/office/drawing/2014/main" id="{CC423EEE-06FF-4220-A944-D16D8D4CAA50}"/>
              </a:ext>
            </a:extLst>
          </p:cNvPr>
          <p:cNvSpPr txBox="1"/>
          <p:nvPr/>
        </p:nvSpPr>
        <p:spPr>
          <a:xfrm>
            <a:off x="5515247" y="786700"/>
            <a:ext cx="462896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300" spc="300" dirty="0">
                <a:latin typeface="Montserrat" charset="0"/>
                <a:ea typeface="Montserrat" charset="0"/>
                <a:cs typeface="Montserrat" charset="0"/>
              </a:rPr>
              <a:t> SQUID IN THE BAY OF BISCAY</a:t>
            </a:r>
          </a:p>
        </p:txBody>
      </p:sp>
    </p:spTree>
    <p:extLst>
      <p:ext uri="{BB962C8B-B14F-4D97-AF65-F5344CB8AC3E}">
        <p14:creationId xmlns:p14="http://schemas.microsoft.com/office/powerpoint/2010/main" val="3366494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TextBox 6"/>
          <p:cNvSpPr txBox="1"/>
          <p:nvPr/>
        </p:nvSpPr>
        <p:spPr>
          <a:xfrm>
            <a:off x="1646856" y="2323042"/>
            <a:ext cx="260328" cy="36933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tIns="45720" bIns="45720">
            <a:spAutoFit/>
          </a:bodyPr>
          <a:lstStyle>
            <a:lvl1pPr>
              <a:defRPr spc="18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hangingPunct="0"/>
            <a:r>
              <a:rPr lang="en-GB" kern="0" spc="90" dirty="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175" name="TextBox 8"/>
          <p:cNvSpPr txBox="1"/>
          <p:nvPr/>
        </p:nvSpPr>
        <p:spPr>
          <a:xfrm>
            <a:off x="4682897" y="3246370"/>
            <a:ext cx="184731" cy="76944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tIns="45720" bIns="45720">
            <a:spAutoFit/>
          </a:bodyPr>
          <a:lstStyle>
            <a:lvl1pPr>
              <a:defRPr sz="88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hangingPunct="0"/>
            <a:endParaRPr sz="4400" kern="0" dirty="0">
              <a:solidFill>
                <a:srgbClr val="000000"/>
              </a:solidFill>
            </a:endParaRPr>
          </a:p>
        </p:txBody>
      </p:sp>
      <p:sp>
        <p:nvSpPr>
          <p:cNvPr id="176" name="Rectangle 10"/>
          <p:cNvSpPr/>
          <p:nvPr/>
        </p:nvSpPr>
        <p:spPr>
          <a:xfrm>
            <a:off x="1120271" y="6028661"/>
            <a:ext cx="2516065" cy="74428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tIns="45720" bIns="45720" anchor="ctr"/>
          <a:lstStyle/>
          <a:p>
            <a:pPr algn="ctr" hangingPunct="0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 kern="0">
              <a:solidFill>
                <a:srgbClr val="FFFFFF"/>
              </a:solidFill>
              <a:latin typeface="Arial"/>
              <a:cs typeface="Arial"/>
              <a:sym typeface="Arial"/>
            </a:endParaRPr>
          </a:p>
        </p:txBody>
      </p:sp>
      <p:graphicFrame>
        <p:nvGraphicFramePr>
          <p:cNvPr id="2" name="Gráfico 1">
            <a:extLst>
              <a:ext uri="{FF2B5EF4-FFF2-40B4-BE49-F238E27FC236}">
                <a16:creationId xmlns:a16="http://schemas.microsoft.com/office/drawing/2014/main" id="{7CFFE7C5-6F68-498C-99D4-6513EE0E6DD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494906"/>
              </p:ext>
            </p:extLst>
          </p:nvPr>
        </p:nvGraphicFramePr>
        <p:xfrm>
          <a:off x="413070" y="1727438"/>
          <a:ext cx="5899362" cy="34031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TextBox 12">
            <a:extLst>
              <a:ext uri="{FF2B5EF4-FFF2-40B4-BE49-F238E27FC236}">
                <a16:creationId xmlns:a16="http://schemas.microsoft.com/office/drawing/2014/main" id="{7E0733BC-C5F1-444A-98B5-1DB571A18839}"/>
              </a:ext>
            </a:extLst>
          </p:cNvPr>
          <p:cNvSpPr txBox="1"/>
          <p:nvPr/>
        </p:nvSpPr>
        <p:spPr>
          <a:xfrm>
            <a:off x="7110836" y="944869"/>
            <a:ext cx="38824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ABUNDANCE INDEX</a:t>
            </a:r>
          </a:p>
        </p:txBody>
      </p:sp>
      <p:sp>
        <p:nvSpPr>
          <p:cNvPr id="4" name="TextBox 11">
            <a:extLst>
              <a:ext uri="{FF2B5EF4-FFF2-40B4-BE49-F238E27FC236}">
                <a16:creationId xmlns:a16="http://schemas.microsoft.com/office/drawing/2014/main" id="{C20C05C3-6334-45B8-9F5B-EDAE4518A257}"/>
              </a:ext>
            </a:extLst>
          </p:cNvPr>
          <p:cNvSpPr txBox="1"/>
          <p:nvPr/>
        </p:nvSpPr>
        <p:spPr>
          <a:xfrm>
            <a:off x="6564313" y="2072985"/>
            <a:ext cx="4733925" cy="3002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spc="150" dirty="0">
                <a:latin typeface="Montserrat Light" charset="0"/>
                <a:ea typeface="Montserrat Light" charset="0"/>
                <a:cs typeface="Montserrat Light" charset="0"/>
              </a:rPr>
              <a:t>Fishery-independent abundance index from EVHOE survey for all </a:t>
            </a:r>
            <a:r>
              <a:rPr lang="en-GB" sz="1600" spc="150" dirty="0" err="1">
                <a:latin typeface="Montserrat Light" charset="0"/>
                <a:ea typeface="Montserrat Light" charset="0"/>
                <a:cs typeface="Montserrat Light" charset="0"/>
              </a:rPr>
              <a:t>Loligo</a:t>
            </a:r>
            <a:r>
              <a:rPr lang="en-GB" sz="1600" spc="150" dirty="0">
                <a:latin typeface="Montserrat Light" charset="0"/>
                <a:ea typeface="Montserrat Light" charset="0"/>
                <a:cs typeface="Montserrat Light" charset="0"/>
              </a:rPr>
              <a:t> spp.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1600" spc="150" dirty="0">
              <a:latin typeface="Montserrat Light" charset="0"/>
              <a:ea typeface="Montserrat Light" charset="0"/>
              <a:cs typeface="Montserrat Light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spc="150" dirty="0">
                <a:latin typeface="Montserrat Light" charset="0"/>
                <a:ea typeface="Montserrat Light" charset="0"/>
                <a:cs typeface="Montserrat Light" charset="0"/>
              </a:rPr>
              <a:t>Disaggregated by species according to the percentage of the survey catches corresponding to each species.</a:t>
            </a:r>
          </a:p>
        </p:txBody>
      </p:sp>
    </p:spTree>
    <p:extLst>
      <p:ext uri="{BB962C8B-B14F-4D97-AF65-F5344CB8AC3E}">
        <p14:creationId xmlns:p14="http://schemas.microsoft.com/office/powerpoint/2010/main" val="1380045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TextBox 6"/>
          <p:cNvSpPr txBox="1"/>
          <p:nvPr/>
        </p:nvSpPr>
        <p:spPr>
          <a:xfrm>
            <a:off x="1646856" y="2323042"/>
            <a:ext cx="260328" cy="36933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tIns="45720" bIns="45720">
            <a:spAutoFit/>
          </a:bodyPr>
          <a:lstStyle>
            <a:lvl1pPr>
              <a:defRPr spc="18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hangingPunct="0"/>
            <a:r>
              <a:rPr lang="en-GB" kern="0" spc="90" dirty="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175" name="TextBox 8"/>
          <p:cNvSpPr txBox="1"/>
          <p:nvPr/>
        </p:nvSpPr>
        <p:spPr>
          <a:xfrm>
            <a:off x="4682897" y="3246370"/>
            <a:ext cx="184731" cy="76944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tIns="45720" bIns="45720">
            <a:spAutoFit/>
          </a:bodyPr>
          <a:lstStyle>
            <a:lvl1pPr>
              <a:defRPr sz="88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hangingPunct="0"/>
            <a:endParaRPr sz="4400" kern="0" dirty="0">
              <a:solidFill>
                <a:srgbClr val="000000"/>
              </a:solidFill>
            </a:endParaRPr>
          </a:p>
        </p:txBody>
      </p:sp>
      <p:sp>
        <p:nvSpPr>
          <p:cNvPr id="176" name="Rectangle 10"/>
          <p:cNvSpPr/>
          <p:nvPr/>
        </p:nvSpPr>
        <p:spPr>
          <a:xfrm>
            <a:off x="1120271" y="6028661"/>
            <a:ext cx="2516065" cy="74428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tIns="45720" bIns="45720" anchor="ctr"/>
          <a:lstStyle/>
          <a:p>
            <a:pPr algn="ctr" hangingPunct="0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 kern="0">
              <a:solidFill>
                <a:srgbClr val="FFFFFF"/>
              </a:solidFill>
              <a:latin typeface="Arial"/>
              <a:cs typeface="Arial"/>
              <a:sym typeface="Arial"/>
            </a:endParaRPr>
          </a:p>
        </p:txBody>
      </p:sp>
      <p:graphicFrame>
        <p:nvGraphicFramePr>
          <p:cNvPr id="2" name="Gráfico 1">
            <a:extLst>
              <a:ext uri="{FF2B5EF4-FFF2-40B4-BE49-F238E27FC236}">
                <a16:creationId xmlns:a16="http://schemas.microsoft.com/office/drawing/2014/main" id="{EC4486CB-680C-4419-8972-1F9244CE035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33208854"/>
              </p:ext>
            </p:extLst>
          </p:nvPr>
        </p:nvGraphicFramePr>
        <p:xfrm>
          <a:off x="101601" y="1583258"/>
          <a:ext cx="5535385" cy="35270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TextBox 11">
            <a:extLst>
              <a:ext uri="{FF2B5EF4-FFF2-40B4-BE49-F238E27FC236}">
                <a16:creationId xmlns:a16="http://schemas.microsoft.com/office/drawing/2014/main" id="{B22AD0CC-C2BA-4787-95F0-D314D7A1ABB2}"/>
              </a:ext>
            </a:extLst>
          </p:cNvPr>
          <p:cNvSpPr txBox="1"/>
          <p:nvPr/>
        </p:nvSpPr>
        <p:spPr>
          <a:xfrm>
            <a:off x="5956170" y="2101563"/>
            <a:ext cx="5931030" cy="3741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spc="150" dirty="0">
                <a:latin typeface="Montserrat Light" charset="0"/>
                <a:ea typeface="Montserrat Light" charset="0"/>
                <a:cs typeface="Montserrat Light" charset="0"/>
              </a:rPr>
              <a:t>Exploited in a multi-specific and mix-fisheries trawlers.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1600" spc="150" dirty="0">
              <a:latin typeface="Montserrat Light" charset="0"/>
              <a:ea typeface="Montserrat Light" charset="0"/>
              <a:cs typeface="Montserrat Light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spc="150" dirty="0">
                <a:latin typeface="Montserrat Light" charset="0"/>
                <a:ea typeface="Montserrat Light" charset="0"/>
                <a:cs typeface="Montserrat Light" charset="0"/>
              </a:rPr>
              <a:t>Information on landings by country and ICES area 8abd.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1600" spc="150" dirty="0">
              <a:latin typeface="Montserrat Light" charset="0"/>
              <a:ea typeface="Montserrat Light" charset="0"/>
              <a:cs typeface="Montserrat Light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spc="150" dirty="0">
                <a:latin typeface="Montserrat Light" charset="0"/>
                <a:ea typeface="Montserrat Light" charset="0"/>
                <a:cs typeface="Montserrat Light" charset="0"/>
              </a:rPr>
              <a:t>When there is no disaggregation by species, we assumed the same % as in the EVHOE survey.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1600" spc="150" dirty="0">
              <a:latin typeface="Montserrat Light" charset="0"/>
              <a:ea typeface="Montserrat Light" charset="0"/>
              <a:cs typeface="Montserrat Light" charset="0"/>
            </a:endParaRPr>
          </a:p>
        </p:txBody>
      </p:sp>
      <p:sp>
        <p:nvSpPr>
          <p:cNvPr id="4" name="TextBox 12">
            <a:extLst>
              <a:ext uri="{FF2B5EF4-FFF2-40B4-BE49-F238E27FC236}">
                <a16:creationId xmlns:a16="http://schemas.microsoft.com/office/drawing/2014/main" id="{596AD429-8D59-4E4A-B7CE-89D02479A9AE}"/>
              </a:ext>
            </a:extLst>
          </p:cNvPr>
          <p:cNvSpPr txBox="1"/>
          <p:nvPr/>
        </p:nvSpPr>
        <p:spPr>
          <a:xfrm>
            <a:off x="7770055" y="1260092"/>
            <a:ext cx="21467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LANDINGS</a:t>
            </a:r>
          </a:p>
        </p:txBody>
      </p:sp>
    </p:spTree>
    <p:extLst>
      <p:ext uri="{BB962C8B-B14F-4D97-AF65-F5344CB8AC3E}">
        <p14:creationId xmlns:p14="http://schemas.microsoft.com/office/powerpoint/2010/main" val="197161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TextBox 6"/>
          <p:cNvSpPr txBox="1"/>
          <p:nvPr/>
        </p:nvSpPr>
        <p:spPr>
          <a:xfrm>
            <a:off x="1646856" y="2323042"/>
            <a:ext cx="260328" cy="36933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tIns="45720" bIns="45720">
            <a:spAutoFit/>
          </a:bodyPr>
          <a:lstStyle>
            <a:lvl1pPr>
              <a:defRPr spc="18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hangingPunct="0"/>
            <a:r>
              <a:rPr lang="en-GB" kern="0" spc="90" dirty="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175" name="TextBox 8"/>
          <p:cNvSpPr txBox="1"/>
          <p:nvPr/>
        </p:nvSpPr>
        <p:spPr>
          <a:xfrm>
            <a:off x="4682897" y="3246370"/>
            <a:ext cx="184731" cy="76944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tIns="45720" bIns="45720">
            <a:spAutoFit/>
          </a:bodyPr>
          <a:lstStyle>
            <a:lvl1pPr>
              <a:defRPr sz="88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hangingPunct="0"/>
            <a:endParaRPr sz="4400" kern="0" dirty="0">
              <a:solidFill>
                <a:srgbClr val="000000"/>
              </a:solidFill>
            </a:endParaRPr>
          </a:p>
        </p:txBody>
      </p:sp>
      <p:sp>
        <p:nvSpPr>
          <p:cNvPr id="176" name="Rectangle 10"/>
          <p:cNvSpPr/>
          <p:nvPr/>
        </p:nvSpPr>
        <p:spPr>
          <a:xfrm>
            <a:off x="1120271" y="6028661"/>
            <a:ext cx="2516065" cy="74428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tIns="45720" bIns="45720" anchor="ctr"/>
          <a:lstStyle/>
          <a:p>
            <a:pPr algn="ctr" hangingPunct="0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 kern="0">
              <a:solidFill>
                <a:srgbClr val="FFFFFF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5946AF0C-4CCA-4AB9-94EE-9E8B5A1D42EB}"/>
              </a:ext>
            </a:extLst>
          </p:cNvPr>
          <p:cNvSpPr/>
          <p:nvPr/>
        </p:nvSpPr>
        <p:spPr>
          <a:xfrm>
            <a:off x="2531129" y="602358"/>
            <a:ext cx="6096000" cy="180049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2400" b="1" spc="150" dirty="0">
                <a:latin typeface="Montserrat Light" charset="0"/>
              </a:rPr>
              <a:t>Surplus production model</a:t>
            </a:r>
          </a:p>
          <a:p>
            <a:endParaRPr lang="en-GB" sz="1600" spc="150" dirty="0">
              <a:latin typeface="Montserrat Light" charset="0"/>
            </a:endParaRPr>
          </a:p>
          <a:p>
            <a:r>
              <a:rPr lang="en-GB" sz="1600" spc="150" dirty="0">
                <a:latin typeface="Montserrat Light" charset="0"/>
              </a:rPr>
              <a:t>Pella &amp; Tomlinson (1969):</a:t>
            </a:r>
          </a:p>
          <a:p>
            <a:endParaRPr lang="en-GB" sz="11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endParaRPr lang="en-GB" sz="11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endParaRPr lang="en-GB" sz="11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endParaRPr lang="en-GB" sz="11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endParaRPr lang="en-GB" sz="110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7E4FAF43-5B15-4E09-AA21-8BF3280D6F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4232" y="1770253"/>
            <a:ext cx="4657725" cy="1171575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B1F73A02-D4C0-49E6-B797-FB5BFAD3CD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1654" y="2941828"/>
            <a:ext cx="8220075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597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63D956A6-9B08-4496-89E5-C375E99001D1}"/>
              </a:ext>
            </a:extLst>
          </p:cNvPr>
          <p:cNvSpPr/>
          <p:nvPr/>
        </p:nvSpPr>
        <p:spPr>
          <a:xfrm>
            <a:off x="2502407" y="632338"/>
            <a:ext cx="864066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b="1" spc="150" dirty="0">
                <a:latin typeface="Montserrat Light" charset="0"/>
              </a:rPr>
              <a:t>SPICT</a:t>
            </a:r>
            <a:r>
              <a:rPr lang="en-GB" sz="1600" b="1" spc="150" dirty="0">
                <a:latin typeface="Montserrat Light" charset="0"/>
              </a:rPr>
              <a:t> (Stochastic surplus production model in continuous time) </a:t>
            </a:r>
            <a:endParaRPr lang="en-GB" sz="2400" b="1" spc="150" dirty="0">
              <a:latin typeface="Montserrat Light" charset="0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5A4F3B0D-1D70-439D-AE0D-910EF77935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1768" y="1847500"/>
            <a:ext cx="6442488" cy="1170556"/>
          </a:xfrm>
          <a:prstGeom prst="rect">
            <a:avLst/>
          </a:prstGeom>
        </p:spPr>
      </p:pic>
      <p:sp>
        <p:nvSpPr>
          <p:cNvPr id="7" name="Elipse 6">
            <a:extLst>
              <a:ext uri="{FF2B5EF4-FFF2-40B4-BE49-F238E27FC236}">
                <a16:creationId xmlns:a16="http://schemas.microsoft.com/office/drawing/2014/main" id="{F46401F3-04F8-4C2E-8B78-9BE2947EE99F}"/>
              </a:ext>
            </a:extLst>
          </p:cNvPr>
          <p:cNvSpPr/>
          <p:nvPr/>
        </p:nvSpPr>
        <p:spPr>
          <a:xfrm>
            <a:off x="7661329" y="1948168"/>
            <a:ext cx="1412928" cy="96922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60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429C8539-9D29-4035-AD43-AB3E008DB585}"/>
              </a:ext>
            </a:extLst>
          </p:cNvPr>
          <p:cNvSpPr txBox="1"/>
          <p:nvPr/>
        </p:nvSpPr>
        <p:spPr>
          <a:xfrm>
            <a:off x="9448799" y="2296603"/>
            <a:ext cx="27432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/>
              <a:t>PROCESS ERROR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01776060-ECEA-4C96-958F-7F16A33EDD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4743" y="3730395"/>
            <a:ext cx="2081775" cy="825500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8CE2E170-11FF-42F3-8AC1-C1ABDF928149}"/>
              </a:ext>
            </a:extLst>
          </p:cNvPr>
          <p:cNvSpPr txBox="1"/>
          <p:nvPr/>
        </p:nvSpPr>
        <p:spPr>
          <a:xfrm>
            <a:off x="606188" y="2296603"/>
            <a:ext cx="16097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/>
              <a:t>BIOMASS</a:t>
            </a:r>
          </a:p>
          <a:p>
            <a:r>
              <a:rPr lang="es-ES" sz="1600" dirty="0"/>
              <a:t>PROCESS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001CCDBB-403B-4042-87A7-D09C2A0DA9A3}"/>
              </a:ext>
            </a:extLst>
          </p:cNvPr>
          <p:cNvSpPr txBox="1"/>
          <p:nvPr/>
        </p:nvSpPr>
        <p:spPr>
          <a:xfrm>
            <a:off x="606187" y="3809019"/>
            <a:ext cx="16097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/>
              <a:t>FISHING</a:t>
            </a:r>
          </a:p>
          <a:p>
            <a:r>
              <a:rPr lang="es-ES" sz="1600" dirty="0"/>
              <a:t>PROCESS</a:t>
            </a:r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358E3A50-3328-43CF-A612-C3E2EB8F5294}"/>
              </a:ext>
            </a:extLst>
          </p:cNvPr>
          <p:cNvSpPr/>
          <p:nvPr/>
        </p:nvSpPr>
        <p:spPr>
          <a:xfrm>
            <a:off x="3988350" y="3932242"/>
            <a:ext cx="938168" cy="70227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600"/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D0C23A0A-9BCA-4D79-BF1F-ADD1BC2236F0}"/>
              </a:ext>
            </a:extLst>
          </p:cNvPr>
          <p:cNvSpPr txBox="1"/>
          <p:nvPr/>
        </p:nvSpPr>
        <p:spPr>
          <a:xfrm>
            <a:off x="9448799" y="3904245"/>
            <a:ext cx="27432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/>
              <a:t>PROCESS ERROR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74482BD5-F491-41D5-8A5D-2E2A0E27A3BE}"/>
              </a:ext>
            </a:extLst>
          </p:cNvPr>
          <p:cNvSpPr txBox="1"/>
          <p:nvPr/>
        </p:nvSpPr>
        <p:spPr>
          <a:xfrm>
            <a:off x="606186" y="5718945"/>
            <a:ext cx="16097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/>
              <a:t>OBSERVATIONS</a:t>
            </a:r>
          </a:p>
        </p:txBody>
      </p:sp>
      <p:pic>
        <p:nvPicPr>
          <p:cNvPr id="23" name="Imagen 22">
            <a:extLst>
              <a:ext uri="{FF2B5EF4-FFF2-40B4-BE49-F238E27FC236}">
                <a16:creationId xmlns:a16="http://schemas.microsoft.com/office/drawing/2014/main" id="{B643F101-9E47-49FC-BE90-BFB6242406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1768" y="5969000"/>
            <a:ext cx="4011226" cy="889000"/>
          </a:xfrm>
          <a:prstGeom prst="rect">
            <a:avLst/>
          </a:prstGeom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4E448C4E-01DC-4586-B19F-A267E04D08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02407" y="5332111"/>
            <a:ext cx="3148051" cy="571500"/>
          </a:xfrm>
          <a:prstGeom prst="rect">
            <a:avLst/>
          </a:prstGeom>
        </p:spPr>
      </p:pic>
      <p:cxnSp>
        <p:nvCxnSpPr>
          <p:cNvPr id="27" name="Conector recto 26">
            <a:extLst>
              <a:ext uri="{FF2B5EF4-FFF2-40B4-BE49-F238E27FC236}">
                <a16:creationId xmlns:a16="http://schemas.microsoft.com/office/drawing/2014/main" id="{A89AC70F-6E9C-4F59-996A-1B84D5831C9A}"/>
              </a:ext>
            </a:extLst>
          </p:cNvPr>
          <p:cNvCxnSpPr>
            <a:cxnSpLocks/>
          </p:cNvCxnSpPr>
          <p:nvPr/>
        </p:nvCxnSpPr>
        <p:spPr>
          <a:xfrm flipV="1">
            <a:off x="690078" y="1520879"/>
            <a:ext cx="11274803" cy="781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recto 28">
            <a:extLst>
              <a:ext uri="{FF2B5EF4-FFF2-40B4-BE49-F238E27FC236}">
                <a16:creationId xmlns:a16="http://schemas.microsoft.com/office/drawing/2014/main" id="{442A0EC1-5680-4790-AB66-4BD259C9824B}"/>
              </a:ext>
            </a:extLst>
          </p:cNvPr>
          <p:cNvCxnSpPr>
            <a:cxnSpLocks/>
          </p:cNvCxnSpPr>
          <p:nvPr/>
        </p:nvCxnSpPr>
        <p:spPr>
          <a:xfrm flipV="1">
            <a:off x="606186" y="3272485"/>
            <a:ext cx="11274803" cy="781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 recto 30">
            <a:extLst>
              <a:ext uri="{FF2B5EF4-FFF2-40B4-BE49-F238E27FC236}">
                <a16:creationId xmlns:a16="http://schemas.microsoft.com/office/drawing/2014/main" id="{BED11C56-F310-4B19-8709-3B667634F711}"/>
              </a:ext>
            </a:extLst>
          </p:cNvPr>
          <p:cNvCxnSpPr>
            <a:cxnSpLocks/>
          </p:cNvCxnSpPr>
          <p:nvPr/>
        </p:nvCxnSpPr>
        <p:spPr>
          <a:xfrm flipV="1">
            <a:off x="532083" y="5025895"/>
            <a:ext cx="11274803" cy="781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CuadroTexto 32">
            <a:extLst>
              <a:ext uri="{FF2B5EF4-FFF2-40B4-BE49-F238E27FC236}">
                <a16:creationId xmlns:a16="http://schemas.microsoft.com/office/drawing/2014/main" id="{6507CBD0-E7C3-447D-AEC9-EA9AAAC6A424}"/>
              </a:ext>
            </a:extLst>
          </p:cNvPr>
          <p:cNvSpPr txBox="1"/>
          <p:nvPr/>
        </p:nvSpPr>
        <p:spPr>
          <a:xfrm>
            <a:off x="9361053" y="5784334"/>
            <a:ext cx="27432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/>
              <a:t>OBSERVATION ERRORS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CuadroTexto 34">
                <a:extLst>
                  <a:ext uri="{FF2B5EF4-FFF2-40B4-BE49-F238E27FC236}">
                    <a16:creationId xmlns:a16="http://schemas.microsoft.com/office/drawing/2014/main" id="{83D0C4CC-5E63-4A8E-8802-7F617F70CDDB}"/>
                  </a:ext>
                </a:extLst>
              </p:cNvPr>
              <p:cNvSpPr txBox="1"/>
              <p:nvPr/>
            </p:nvSpPr>
            <p:spPr>
              <a:xfrm>
                <a:off x="11408396" y="2296347"/>
                <a:ext cx="649676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s-ES" sz="16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s-ES" sz="1600" dirty="0"/>
              </a:p>
            </p:txBody>
          </p:sp>
        </mc:Choice>
        <mc:Fallback xmlns="">
          <p:sp>
            <p:nvSpPr>
              <p:cNvPr id="35" name="CuadroTexto 34">
                <a:extLst>
                  <a:ext uri="{FF2B5EF4-FFF2-40B4-BE49-F238E27FC236}">
                    <a16:creationId xmlns:a16="http://schemas.microsoft.com/office/drawing/2014/main" id="{83D0C4CC-5E63-4A8E-8802-7F617F70CD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08396" y="2296347"/>
                <a:ext cx="649676" cy="246221"/>
              </a:xfrm>
              <a:prstGeom prst="rect">
                <a:avLst/>
              </a:prstGeom>
              <a:blipFill>
                <a:blip r:embed="rId6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CuadroTexto 36">
                <a:extLst>
                  <a:ext uri="{FF2B5EF4-FFF2-40B4-BE49-F238E27FC236}">
                    <a16:creationId xmlns:a16="http://schemas.microsoft.com/office/drawing/2014/main" id="{60ADC084-954C-4284-9A7C-6A1DFE10926E}"/>
                  </a:ext>
                </a:extLst>
              </p:cNvPr>
              <p:cNvSpPr txBox="1"/>
              <p:nvPr/>
            </p:nvSpPr>
            <p:spPr>
              <a:xfrm>
                <a:off x="11454578" y="3883923"/>
                <a:ext cx="649676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s-ES" sz="16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</m:oMath>
                  </m:oMathPara>
                </a14:m>
                <a:endParaRPr lang="es-ES" sz="1600" dirty="0"/>
              </a:p>
            </p:txBody>
          </p:sp>
        </mc:Choice>
        <mc:Fallback xmlns="">
          <p:sp>
            <p:nvSpPr>
              <p:cNvPr id="37" name="CuadroTexto 36">
                <a:extLst>
                  <a:ext uri="{FF2B5EF4-FFF2-40B4-BE49-F238E27FC236}">
                    <a16:creationId xmlns:a16="http://schemas.microsoft.com/office/drawing/2014/main" id="{60ADC084-954C-4284-9A7C-6A1DFE1092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54578" y="3883923"/>
                <a:ext cx="649676" cy="246221"/>
              </a:xfrm>
              <a:prstGeom prst="rect">
                <a:avLst/>
              </a:prstGeom>
              <a:blipFill>
                <a:blip r:embed="rId7"/>
                <a:stretch>
                  <a:fillRect b="-1219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CuadroTexto 38">
                <a:extLst>
                  <a:ext uri="{FF2B5EF4-FFF2-40B4-BE49-F238E27FC236}">
                    <a16:creationId xmlns:a16="http://schemas.microsoft.com/office/drawing/2014/main" id="{93E23DDB-D616-4135-8452-B7605A066369}"/>
                  </a:ext>
                </a:extLst>
              </p:cNvPr>
              <p:cNvSpPr txBox="1"/>
              <p:nvPr/>
            </p:nvSpPr>
            <p:spPr>
              <a:xfrm>
                <a:off x="11542324" y="5332111"/>
                <a:ext cx="649676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s-ES" sz="16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</m:sSub>
                    </m:oMath>
                  </m:oMathPara>
                </a14:m>
                <a:endParaRPr lang="es-ES" sz="1600" dirty="0"/>
              </a:p>
            </p:txBody>
          </p:sp>
        </mc:Choice>
        <mc:Fallback xmlns="">
          <p:sp>
            <p:nvSpPr>
              <p:cNvPr id="39" name="CuadroTexto 38">
                <a:extLst>
                  <a:ext uri="{FF2B5EF4-FFF2-40B4-BE49-F238E27FC236}">
                    <a16:creationId xmlns:a16="http://schemas.microsoft.com/office/drawing/2014/main" id="{93E23DDB-D616-4135-8452-B7605A0663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2324" y="5332111"/>
                <a:ext cx="649676" cy="246221"/>
              </a:xfrm>
              <a:prstGeom prst="rect">
                <a:avLst/>
              </a:prstGeom>
              <a:blipFill>
                <a:blip r:embed="rId8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CuadroTexto 40">
                <a:extLst>
                  <a:ext uri="{FF2B5EF4-FFF2-40B4-BE49-F238E27FC236}">
                    <a16:creationId xmlns:a16="http://schemas.microsoft.com/office/drawing/2014/main" id="{B35E4658-5AF6-4AB1-9E8F-09A333C1B998}"/>
                  </a:ext>
                </a:extLst>
              </p:cNvPr>
              <p:cNvSpPr txBox="1"/>
              <p:nvPr/>
            </p:nvSpPr>
            <p:spPr>
              <a:xfrm>
                <a:off x="11542324" y="6055482"/>
                <a:ext cx="649676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s-ES" sz="16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</m:oMath>
                  </m:oMathPara>
                </a14:m>
                <a:endParaRPr lang="es-ES" sz="1600" dirty="0"/>
              </a:p>
            </p:txBody>
          </p:sp>
        </mc:Choice>
        <mc:Fallback xmlns="">
          <p:sp>
            <p:nvSpPr>
              <p:cNvPr id="41" name="CuadroTexto 40">
                <a:extLst>
                  <a:ext uri="{FF2B5EF4-FFF2-40B4-BE49-F238E27FC236}">
                    <a16:creationId xmlns:a16="http://schemas.microsoft.com/office/drawing/2014/main" id="{B35E4658-5AF6-4AB1-9E8F-09A333C1B9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2324" y="6055482"/>
                <a:ext cx="649676" cy="246221"/>
              </a:xfrm>
              <a:prstGeom prst="rect">
                <a:avLst/>
              </a:prstGeom>
              <a:blipFill>
                <a:blip r:embed="rId9"/>
                <a:stretch>
                  <a:fillRect b="-1219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Elipse 42">
            <a:extLst>
              <a:ext uri="{FF2B5EF4-FFF2-40B4-BE49-F238E27FC236}">
                <a16:creationId xmlns:a16="http://schemas.microsoft.com/office/drawing/2014/main" id="{9E3FDD21-0796-4410-B732-81C75F4917B0}"/>
              </a:ext>
            </a:extLst>
          </p:cNvPr>
          <p:cNvSpPr/>
          <p:nvPr/>
        </p:nvSpPr>
        <p:spPr>
          <a:xfrm>
            <a:off x="5085401" y="5248247"/>
            <a:ext cx="565057" cy="60809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600"/>
          </a:p>
        </p:txBody>
      </p:sp>
      <p:sp>
        <p:nvSpPr>
          <p:cNvPr id="45" name="Elipse 44">
            <a:extLst>
              <a:ext uri="{FF2B5EF4-FFF2-40B4-BE49-F238E27FC236}">
                <a16:creationId xmlns:a16="http://schemas.microsoft.com/office/drawing/2014/main" id="{7A10D7A3-13EB-4867-9550-21F0E3DDF9FE}"/>
              </a:ext>
            </a:extLst>
          </p:cNvPr>
          <p:cNvSpPr/>
          <p:nvPr/>
        </p:nvSpPr>
        <p:spPr>
          <a:xfrm>
            <a:off x="6266046" y="6055482"/>
            <a:ext cx="470799" cy="63049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600"/>
          </a:p>
        </p:txBody>
      </p:sp>
    </p:spTree>
    <p:extLst>
      <p:ext uri="{BB962C8B-B14F-4D97-AF65-F5344CB8AC3E}">
        <p14:creationId xmlns:p14="http://schemas.microsoft.com/office/powerpoint/2010/main" val="2456739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4ACCE5B8-7278-4101-BF74-B048DCFD1861}"/>
              </a:ext>
            </a:extLst>
          </p:cNvPr>
          <p:cNvSpPr txBox="1"/>
          <p:nvPr/>
        </p:nvSpPr>
        <p:spPr>
          <a:xfrm>
            <a:off x="1850064" y="1382233"/>
            <a:ext cx="9633099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spc="150" dirty="0" err="1">
                <a:latin typeface="Montserrat Light" charset="0"/>
              </a:rPr>
              <a:t>SPiCT</a:t>
            </a:r>
            <a:r>
              <a:rPr lang="es-ES" sz="2000" b="1" spc="150" dirty="0">
                <a:latin typeface="Montserrat Light" charset="0"/>
              </a:rPr>
              <a:t> </a:t>
            </a:r>
            <a:r>
              <a:rPr lang="es-ES" sz="2000" b="1" spc="150" dirty="0" err="1">
                <a:latin typeface="Montserrat Light" charset="0"/>
              </a:rPr>
              <a:t>Model</a:t>
            </a:r>
            <a:r>
              <a:rPr lang="es-ES" sz="2000" b="1" spc="150" dirty="0">
                <a:latin typeface="Montserrat Light" charset="0"/>
              </a:rPr>
              <a:t> </a:t>
            </a:r>
            <a:r>
              <a:rPr lang="es-ES" sz="2000" b="1" spc="150" dirty="0" err="1">
                <a:latin typeface="Montserrat Light" charset="0"/>
              </a:rPr>
              <a:t>advantages</a:t>
            </a:r>
            <a:r>
              <a:rPr lang="es-ES" sz="2000" b="1" spc="150" dirty="0">
                <a:latin typeface="Montserrat Light" charset="0"/>
              </a:rPr>
              <a:t>:</a:t>
            </a:r>
          </a:p>
          <a:p>
            <a:endParaRPr lang="es-ES" sz="2000" spc="150" dirty="0">
              <a:latin typeface="Montserrat Light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spc="150" dirty="0">
                <a:latin typeface="Montserrat Light" charset="0"/>
              </a:rPr>
              <a:t>Separation of process and observation noise.</a:t>
            </a:r>
          </a:p>
          <a:p>
            <a:endParaRPr lang="en-GB" sz="2000" spc="150" dirty="0">
              <a:latin typeface="Montserrat Light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spc="150" dirty="0">
                <a:latin typeface="Montserrat Light" charset="0"/>
              </a:rPr>
              <a:t>Observation error on both index and catch.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000" spc="150" dirty="0">
              <a:latin typeface="Montserrat Light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spc="150" dirty="0">
                <a:latin typeface="Montserrat Light" charset="0"/>
              </a:rPr>
              <a:t>Irregular sampling intervals allowed.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000" spc="150" dirty="0">
              <a:latin typeface="Montserrat Light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spc="150" dirty="0">
                <a:latin typeface="Montserrat Light" charset="0"/>
              </a:rPr>
              <a:t>Seasonal dynamics can be accommodated.</a:t>
            </a:r>
            <a:endParaRPr lang="es-ES" sz="2000" spc="150" dirty="0">
              <a:latin typeface="Montserrat Light" charset="0"/>
            </a:endParaRPr>
          </a:p>
          <a:p>
            <a:endParaRPr lang="es-ES" sz="1600" spc="150" dirty="0">
              <a:latin typeface="Montserrat Light" charset="0"/>
            </a:endParaRPr>
          </a:p>
          <a:p>
            <a:endParaRPr lang="es-E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433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2">
            <a:extLst>
              <a:ext uri="{FF2B5EF4-FFF2-40B4-BE49-F238E27FC236}">
                <a16:creationId xmlns:a16="http://schemas.microsoft.com/office/drawing/2014/main" id="{46B75C25-9FE7-47F8-8BE9-D8EC924D0B7B}"/>
              </a:ext>
            </a:extLst>
          </p:cNvPr>
          <p:cNvSpPr txBox="1"/>
          <p:nvPr/>
        </p:nvSpPr>
        <p:spPr>
          <a:xfrm>
            <a:off x="3026735" y="774747"/>
            <a:ext cx="2341218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3300" spc="300" dirty="0">
                <a:latin typeface="Montserrat" charset="0"/>
                <a:ea typeface="Montserrat" charset="0"/>
                <a:cs typeface="Montserrat" charset="0"/>
              </a:rPr>
              <a:t>Input data</a:t>
            </a:r>
          </a:p>
        </p:txBody>
      </p:sp>
      <p:pic>
        <p:nvPicPr>
          <p:cNvPr id="3" name="Marcador de posición de imagen 6">
            <a:extLst>
              <a:ext uri="{FF2B5EF4-FFF2-40B4-BE49-F238E27FC236}">
                <a16:creationId xmlns:a16="http://schemas.microsoft.com/office/drawing/2014/main" id="{9ADCCDE8-8741-4FDD-B9C1-21A9E72BC5F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879" b="5879"/>
          <a:stretch>
            <a:fillRect/>
          </a:stretch>
        </p:blipFill>
        <p:spPr>
          <a:xfrm>
            <a:off x="1868495" y="1954293"/>
            <a:ext cx="8696960" cy="4758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217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Pict_Squid_WGCEPH2019.potx" id="{5EECDE01-373B-4BF3-93D4-C25F3D1CC932}" vid="{13C65506-0B01-4A90-BEE8-EC5F9FE57631}"/>
    </a:ext>
  </a:extLst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FBFBF"/>
      </a:accent1>
      <a:accent2>
        <a:srgbClr val="A5A5A5"/>
      </a:accent2>
      <a:accent3>
        <a:srgbClr val="5C5C5C"/>
      </a:accent3>
      <a:accent4>
        <a:srgbClr val="FFDA00"/>
      </a:accent4>
      <a:accent5>
        <a:srgbClr val="DFC871"/>
      </a:accent5>
      <a:accent6>
        <a:srgbClr val="4747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91439" rIns="91439" bIns="91439" numCol="1" spcCol="38100" rtlCol="0" anchor="ctr">
        <a:spAutoFit/>
      </a:bodyPr>
      <a:lstStyle>
        <a:defPPr marL="0" marR="0" indent="0" algn="l" defTabSz="18288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25400" cap="flat">
          <a:noFill/>
          <a:miter lim="400000"/>
        </a:ln>
        <a:effectLst/>
        <a:sp3d/>
      </a:spPr>
      <a:bodyPr rot="0" spcFirstLastPara="1" vertOverflow="overflow" horzOverflow="overflow" vert="horz" wrap="square" lIns="91439" tIns="91439" rIns="91439" bIns="91439" numCol="1" spcCol="38100" rtlCol="0" anchor="t">
        <a:spAutoFit/>
      </a:bodyPr>
      <a:lstStyle>
        <a:defPPr marL="0" marR="0" indent="0" algn="l" defTabSz="18288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1182</TotalTime>
  <Words>1209</Words>
  <Application>Microsoft Office PowerPoint</Application>
  <PresentationFormat>Panorámica</PresentationFormat>
  <Paragraphs>198</Paragraphs>
  <Slides>17</Slides>
  <Notes>2</Notes>
  <HiddenSlides>0</HiddenSlides>
  <MMClips>0</MMClips>
  <ScaleCrop>false</ScaleCrop>
  <HeadingPairs>
    <vt:vector size="6" baseType="variant">
      <vt:variant>
        <vt:lpstr>Fuentes usadas</vt:lpstr>
      </vt:variant>
      <vt:variant>
        <vt:i4>12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17</vt:i4>
      </vt:variant>
    </vt:vector>
  </HeadingPairs>
  <TitlesOfParts>
    <vt:vector size="31" baseType="lpstr">
      <vt:lpstr>AdvPSMP10</vt:lpstr>
      <vt:lpstr>AdvPSPH-I</vt:lpstr>
      <vt:lpstr>AdvPSPH-R</vt:lpstr>
      <vt:lpstr>AdvTTec369687</vt:lpstr>
      <vt:lpstr>Arial</vt:lpstr>
      <vt:lpstr>Calibri</vt:lpstr>
      <vt:lpstr>Calibri Light</vt:lpstr>
      <vt:lpstr>Cambria Math</vt:lpstr>
      <vt:lpstr>Courier New</vt:lpstr>
      <vt:lpstr>Lucida Console</vt:lpstr>
      <vt:lpstr>Montserrat</vt:lpstr>
      <vt:lpstr>Montserrat Light</vt:lpstr>
      <vt:lpstr>Tema de Office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Irantzu Zubiaur</dc:creator>
  <cp:lastModifiedBy>Ane Iriondo</cp:lastModifiedBy>
  <cp:revision>111</cp:revision>
  <dcterms:created xsi:type="dcterms:W3CDTF">2019-03-15T09:17:42Z</dcterms:created>
  <dcterms:modified xsi:type="dcterms:W3CDTF">2020-09-29T09:57:34Z</dcterms:modified>
</cp:coreProperties>
</file>